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sldIdLst>
    <p:sldId id="319" r:id="rId2"/>
    <p:sldId id="766" r:id="rId3"/>
    <p:sldId id="796" r:id="rId4"/>
    <p:sldId id="767" r:id="rId5"/>
    <p:sldId id="805" r:id="rId6"/>
    <p:sldId id="775" r:id="rId7"/>
    <p:sldId id="776" r:id="rId8"/>
    <p:sldId id="798" r:id="rId9"/>
    <p:sldId id="777" r:id="rId10"/>
    <p:sldId id="778" r:id="rId11"/>
    <p:sldId id="779" r:id="rId12"/>
    <p:sldId id="800" r:id="rId13"/>
    <p:sldId id="804" r:id="rId14"/>
    <p:sldId id="786" r:id="rId15"/>
    <p:sldId id="807" r:id="rId16"/>
    <p:sldId id="808" r:id="rId17"/>
    <p:sldId id="809" r:id="rId18"/>
    <p:sldId id="828" r:id="rId19"/>
    <p:sldId id="829" r:id="rId20"/>
    <p:sldId id="810" r:id="rId21"/>
    <p:sldId id="812" r:id="rId22"/>
    <p:sldId id="814" r:id="rId23"/>
    <p:sldId id="758" r:id="rId24"/>
    <p:sldId id="760" r:id="rId25"/>
    <p:sldId id="761" r:id="rId26"/>
    <p:sldId id="830" r:id="rId27"/>
    <p:sldId id="739" r:id="rId28"/>
    <p:sldId id="813" r:id="rId29"/>
    <p:sldId id="817" r:id="rId30"/>
    <p:sldId id="815" r:id="rId31"/>
  </p:sldIdLst>
  <p:sldSz cx="9144000" cy="6858000" type="screen4x3"/>
  <p:notesSz cx="7010400" cy="9296400"/>
  <p:custShowLst>
    <p:custShow name="Custom Show 1" id="0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AB98"/>
    <a:srgbClr val="E4D1AD"/>
    <a:srgbClr val="CDB571"/>
    <a:srgbClr val="D6B87D"/>
    <a:srgbClr val="D6B028"/>
    <a:srgbClr val="006401"/>
    <a:srgbClr val="9E0101"/>
    <a:srgbClr val="780101"/>
    <a:srgbClr val="9141AC"/>
    <a:srgbClr val="C69D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4" autoAdjust="0"/>
    <p:restoredTop sz="98756" autoAdjust="0"/>
  </p:normalViewPr>
  <p:slideViewPr>
    <p:cSldViewPr>
      <p:cViewPr varScale="1">
        <p:scale>
          <a:sx n="84" d="100"/>
          <a:sy n="84" d="100"/>
        </p:scale>
        <p:origin x="60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3" d="100"/>
        <a:sy n="193" d="100"/>
      </p:scale>
      <p:origin x="0" y="1752"/>
    </p:cViewPr>
  </p:sorterViewPr>
  <p:notesViewPr>
    <p:cSldViewPr showGuides="1">
      <p:cViewPr varScale="1">
        <p:scale>
          <a:sx n="75" d="100"/>
          <a:sy n="75" d="100"/>
        </p:scale>
        <p:origin x="-2052" y="-102"/>
      </p:cViewPr>
      <p:guideLst>
        <p:guide orient="horz" pos="2928"/>
        <p:guide pos="22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Users\jconca-old\%20%20Forbes\LNT\%20%20%20HPS%20Cleveland\Must%20Read\SurvivorsCancerRates%20copy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Helvetica Neue"/>
              </a:defRPr>
            </a:pPr>
            <a:r>
              <a:rPr lang="en-US" sz="2000" b="0" i="0" u="none" strike="noStrike">
                <a:solidFill>
                  <a:srgbClr val="000000"/>
                </a:solidFill>
                <a:latin typeface="Helvetica Neue"/>
              </a:rPr>
              <a:t>Solid Cancer Incidence among the Life Span Study of Atomic Bomb Survivors: 1958–2009</a:t>
            </a:r>
          </a:p>
        </c:rich>
      </c:tx>
      <c:layout>
        <c:manualLayout>
          <c:xMode val="edge"/>
          <c:yMode val="edge"/>
          <c:x val="0.12577485910931299"/>
          <c:y val="1.29061839830997E-2"/>
          <c:w val="0.85498600000000002"/>
          <c:h val="6.1194400000000003E-2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5.1489300000000002E-2"/>
          <c:y val="6.1194400000000003E-2"/>
          <c:w val="0.91293400000000002"/>
          <c:h val="0.87392599999999998"/>
        </c:manualLayout>
      </c:layout>
      <c:barChart>
        <c:barDir val="col"/>
        <c:grouping val="clustered"/>
        <c:varyColors val="0"/>
        <c:ser>
          <c:idx val="0"/>
          <c:order val="0"/>
          <c:tx>
            <c:v>not in cities</c:v>
          </c:tx>
          <c:spPr>
            <a:solidFill>
              <a:schemeClr val="accent1">
                <a:lumMod val="60000"/>
                <a:lumOff val="40000"/>
              </a:schemeClr>
            </a:solidFill>
            <a:ln w="12700" cap="flat">
              <a:noFill/>
              <a:miter lim="400000"/>
            </a:ln>
            <a:effectLst/>
          </c:spPr>
          <c:invertIfNegative val="0"/>
          <c:cat>
            <c:strLit>
              <c:ptCount val="1"/>
              <c:pt idx="0">
                <c:v>Untitled 1</c:v>
              </c:pt>
            </c:strLit>
          </c:cat>
          <c:val>
            <c:numRef>
              <c:f>'Sheet 1'!$B$8</c:f>
              <c:numCache>
                <c:formatCode>0.0%</c:formatCode>
                <c:ptCount val="1"/>
                <c:pt idx="0">
                  <c:v>0.20690201672015501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9D-4000-A6FB-E3DE472BAA97}"/>
            </c:ext>
          </c:extLst>
        </c:ser>
        <c:ser>
          <c:idx val="1"/>
          <c:order val="1"/>
          <c:tx>
            <c:v>to 5 mGy</c:v>
          </c:tx>
          <c:spPr>
            <a:solidFill>
              <a:schemeClr val="accent3"/>
            </a:solidFill>
            <a:ln w="12700" cap="flat">
              <a:noFill/>
              <a:miter lim="400000"/>
            </a:ln>
            <a:effectLst/>
          </c:spPr>
          <c:invertIfNegative val="0"/>
          <c:cat>
            <c:strLit>
              <c:ptCount val="1"/>
              <c:pt idx="0">
                <c:v>Untitled 1</c:v>
              </c:pt>
            </c:strLit>
          </c:cat>
          <c:val>
            <c:numRef>
              <c:f>'Sheet 1'!$C$8</c:f>
              <c:numCache>
                <c:formatCode>0.0%</c:formatCode>
                <c:ptCount val="1"/>
                <c:pt idx="0">
                  <c:v>0.20484740674856899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09D-4000-A6FB-E3DE472BAA97}"/>
            </c:ext>
          </c:extLst>
        </c:ser>
        <c:ser>
          <c:idx val="2"/>
          <c:order val="2"/>
          <c:tx>
            <c:v>to 100</c:v>
          </c:tx>
          <c:spPr>
            <a:solidFill>
              <a:schemeClr val="tx2">
                <a:lumMod val="75000"/>
              </a:schemeClr>
            </a:solidFill>
            <a:ln w="12700" cap="flat">
              <a:noFill/>
              <a:miter lim="400000"/>
            </a:ln>
            <a:effectLst/>
          </c:spPr>
          <c:invertIfNegative val="0"/>
          <c:cat>
            <c:strLit>
              <c:ptCount val="1"/>
              <c:pt idx="0">
                <c:v>Untitled 1</c:v>
              </c:pt>
            </c:strLit>
          </c:cat>
          <c:val>
            <c:numRef>
              <c:f>'Sheet 1'!$D$8</c:f>
              <c:numCache>
                <c:formatCode>0.0%</c:formatCode>
                <c:ptCount val="1"/>
                <c:pt idx="0">
                  <c:v>0.20624477481734599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09D-4000-A6FB-E3DE472BAA97}"/>
            </c:ext>
          </c:extLst>
        </c:ser>
        <c:ser>
          <c:idx val="3"/>
          <c:order val="3"/>
          <c:tx>
            <c:v>to 200</c:v>
          </c:tx>
          <c:spPr>
            <a:solidFill>
              <a:srgbClr val="FF2600"/>
            </a:solidFill>
            <a:ln w="12700" cap="flat">
              <a:noFill/>
              <a:miter lim="400000"/>
            </a:ln>
            <a:effectLst/>
          </c:spPr>
          <c:invertIfNegative val="0"/>
          <c:cat>
            <c:strLit>
              <c:ptCount val="1"/>
              <c:pt idx="0">
                <c:v>Untitled 1</c:v>
              </c:pt>
            </c:strLit>
          </c:cat>
          <c:val>
            <c:numRef>
              <c:f>'Sheet 1'!$E$8</c:f>
              <c:numCache>
                <c:formatCode>0.0%</c:formatCode>
                <c:ptCount val="1"/>
                <c:pt idx="0">
                  <c:v>0.21755452270289599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09D-4000-A6FB-E3DE472BAA97}"/>
            </c:ext>
          </c:extLst>
        </c:ser>
        <c:ser>
          <c:idx val="4"/>
          <c:order val="4"/>
          <c:tx>
            <c:v>to 500</c:v>
          </c:tx>
          <c:spPr>
            <a:solidFill>
              <a:srgbClr val="C24885"/>
            </a:solidFill>
            <a:ln w="12700" cap="flat">
              <a:noFill/>
              <a:miter lim="400000"/>
            </a:ln>
            <a:effectLst/>
          </c:spPr>
          <c:invertIfNegative val="0"/>
          <c:cat>
            <c:strLit>
              <c:ptCount val="1"/>
              <c:pt idx="0">
                <c:v>Untitled 1</c:v>
              </c:pt>
            </c:strLit>
          </c:cat>
          <c:val>
            <c:numRef>
              <c:f>'Sheet 1'!$F$8</c:f>
              <c:numCache>
                <c:formatCode>0.0%</c:formatCode>
                <c:ptCount val="1"/>
                <c:pt idx="0">
                  <c:v>0.238609517381033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09D-4000-A6FB-E3DE472BAA97}"/>
            </c:ext>
          </c:extLst>
        </c:ser>
        <c:ser>
          <c:idx val="5"/>
          <c:order val="5"/>
          <c:tx>
            <c:v>to 1000</c:v>
          </c:tx>
          <c:spPr>
            <a:solidFill>
              <a:srgbClr val="5F5F5F"/>
            </a:solidFill>
            <a:ln w="12700" cap="flat">
              <a:noFill/>
              <a:miter lim="400000"/>
            </a:ln>
            <a:effectLst/>
          </c:spPr>
          <c:invertIfNegative val="0"/>
          <c:cat>
            <c:strLit>
              <c:ptCount val="1"/>
              <c:pt idx="0">
                <c:v>Untitled 1</c:v>
              </c:pt>
            </c:strLit>
          </c:cat>
          <c:val>
            <c:numRef>
              <c:f>'Sheet 1'!$G$8</c:f>
              <c:numCache>
                <c:formatCode>0.0%</c:formatCode>
                <c:ptCount val="1"/>
                <c:pt idx="0">
                  <c:v>0.28348214285714302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09D-4000-A6FB-E3DE472BAA97}"/>
            </c:ext>
          </c:extLst>
        </c:ser>
        <c:ser>
          <c:idx val="6"/>
          <c:order val="6"/>
          <c:tx>
            <c:v>to 2000</c:v>
          </c:tx>
          <c:spPr>
            <a:solidFill>
              <a:srgbClr val="22AEFF"/>
            </a:solidFill>
            <a:ln w="12700" cap="flat">
              <a:noFill/>
              <a:miter lim="400000"/>
            </a:ln>
            <a:effectLst/>
          </c:spPr>
          <c:invertIfNegative val="0"/>
          <c:cat>
            <c:strLit>
              <c:ptCount val="1"/>
              <c:pt idx="0">
                <c:v>Untitled 1</c:v>
              </c:pt>
            </c:strLit>
          </c:cat>
          <c:val>
            <c:numRef>
              <c:f>'Sheet 1'!$H$8</c:f>
              <c:numCache>
                <c:formatCode>0.0%</c:formatCode>
                <c:ptCount val="1"/>
                <c:pt idx="0">
                  <c:v>0.35782747603833898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09D-4000-A6FB-E3DE472BAA97}"/>
            </c:ext>
          </c:extLst>
        </c:ser>
        <c:ser>
          <c:idx val="7"/>
          <c:order val="7"/>
          <c:tx>
            <c:v>over 2000 </c:v>
          </c:tx>
          <c:spPr>
            <a:solidFill>
              <a:srgbClr val="73DD4E"/>
            </a:solidFill>
            <a:ln w="12700" cap="flat">
              <a:noFill/>
              <a:miter lim="400000"/>
            </a:ln>
            <a:effectLst/>
          </c:spPr>
          <c:invertIfNegative val="0"/>
          <c:cat>
            <c:strLit>
              <c:ptCount val="1"/>
              <c:pt idx="0">
                <c:v>Untitled 1</c:v>
              </c:pt>
            </c:strLit>
          </c:cat>
          <c:val>
            <c:numRef>
              <c:f>'Sheet 1'!$I$8</c:f>
              <c:numCache>
                <c:formatCode>0.0%</c:formatCode>
                <c:ptCount val="1"/>
                <c:pt idx="0">
                  <c:v>0.38787878787878799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09D-4000-A6FB-E3DE472BAA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1240046112"/>
        <c:axId val="1240050848"/>
      </c:barChart>
      <c:catAx>
        <c:axId val="124004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sz="10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  <c:crossAx val="1240050848"/>
        <c:crosses val="autoZero"/>
        <c:auto val="1"/>
        <c:lblAlgn val="ctr"/>
        <c:lblOffset val="100"/>
        <c:noMultiLvlLbl val="1"/>
      </c:catAx>
      <c:valAx>
        <c:axId val="1240050848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numFmt formatCode="0.0%" sourceLinked="1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1800" b="1" i="0" u="none" strike="noStrike">
                <a:solidFill>
                  <a:srgbClr val="000000"/>
                </a:solidFill>
                <a:latin typeface="Helvetica Neue"/>
              </a:defRPr>
            </a:pPr>
            <a:endParaRPr lang="en-US"/>
          </a:p>
        </c:txPr>
        <c:crossAx val="1240046112"/>
        <c:crosses val="autoZero"/>
        <c:crossBetween val="between"/>
        <c:majorUnit val="0.1"/>
        <c:minorUnit val="0.05"/>
      </c:valAx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5.1489300000000002E-2"/>
          <c:y val="0.96454499999999999"/>
          <c:w val="0.94851099999999999"/>
          <c:h val="3.5454699999999999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400" b="0" i="0" u="none" strike="noStrike">
              <a:solidFill>
                <a:srgbClr val="000000"/>
              </a:solidFill>
              <a:latin typeface="Helvetica Neue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0.jpeg>
</file>

<file path=ppt/media/image11.png>
</file>

<file path=ppt/media/image12.tiff>
</file>

<file path=ppt/media/image13.tiff>
</file>

<file path=ppt/media/image14.tiff>
</file>

<file path=ppt/media/image15.tiff>
</file>

<file path=ppt/media/image16.png>
</file>

<file path=ppt/media/image2.tiff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37840" cy="464820"/>
          </a:xfrm>
          <a:prstGeom prst="rect">
            <a:avLst/>
          </a:prstGeom>
        </p:spPr>
        <p:txBody>
          <a:bodyPr vert="horz" lIns="93157" tIns="46579" rIns="93157" bIns="4657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40" y="0"/>
            <a:ext cx="3037840" cy="464820"/>
          </a:xfrm>
          <a:prstGeom prst="rect">
            <a:avLst/>
          </a:prstGeom>
        </p:spPr>
        <p:txBody>
          <a:bodyPr vert="horz" lIns="93157" tIns="46579" rIns="93157" bIns="46579" rtlCol="0"/>
          <a:lstStyle>
            <a:lvl1pPr algn="r">
              <a:defRPr sz="1200"/>
            </a:lvl1pPr>
          </a:lstStyle>
          <a:p>
            <a:fld id="{70B0A8E2-8AA5-4595-ACEA-159EF6AA11E8}" type="datetimeFigureOut">
              <a:rPr lang="en-US" smtClean="0"/>
              <a:pPr/>
              <a:t>10/2/2018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57" tIns="46579" rIns="93157" bIns="4657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2"/>
            <a:ext cx="5608320" cy="4183380"/>
          </a:xfrm>
          <a:prstGeom prst="rect">
            <a:avLst/>
          </a:prstGeom>
        </p:spPr>
        <p:txBody>
          <a:bodyPr vert="horz" lIns="93157" tIns="46579" rIns="93157" bIns="4657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29969"/>
            <a:ext cx="3037840" cy="464820"/>
          </a:xfrm>
          <a:prstGeom prst="rect">
            <a:avLst/>
          </a:prstGeom>
        </p:spPr>
        <p:txBody>
          <a:bodyPr vert="horz" lIns="93157" tIns="46579" rIns="93157" bIns="4657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40" y="8829969"/>
            <a:ext cx="3037840" cy="464820"/>
          </a:xfrm>
          <a:prstGeom prst="rect">
            <a:avLst/>
          </a:prstGeom>
        </p:spPr>
        <p:txBody>
          <a:bodyPr vert="horz" lIns="93157" tIns="46579" rIns="93157" bIns="46579" rtlCol="0" anchor="b"/>
          <a:lstStyle>
            <a:lvl1pPr algn="r">
              <a:defRPr sz="1200"/>
            </a:lvl1pPr>
          </a:lstStyle>
          <a:p>
            <a:fld id="{A2325B99-7157-4F3B-8A72-9C861FAC0E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13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650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89038" y="703263"/>
            <a:ext cx="4632325" cy="347345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7565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8774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15761765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10709295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7825397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958598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18909490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57066" indent="-291179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64717" indent="-23294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30604" indent="-23294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96491" indent="-23294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62377" indent="-23294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3028264" indent="-23294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94151" indent="-23294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960038" indent="-23294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3F6CD78-614C-3740-BE3E-3FBAF9C3FEEF}" type="slidenum">
              <a:rPr lang="en-US" sz="1200"/>
              <a:pPr/>
              <a:t>23</a:t>
            </a:fld>
            <a:endParaRPr lang="en-US" sz="1200"/>
          </a:p>
        </p:txBody>
      </p:sp>
      <p:sp>
        <p:nvSpPr>
          <p:cNvPr id="107522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89038" y="703263"/>
            <a:ext cx="4632325" cy="347345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1267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012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89038" y="703263"/>
            <a:ext cx="4632325" cy="3473450"/>
          </a:xfrm>
          <a:solidFill>
            <a:srgbClr val="FFFFFF"/>
          </a:solidFill>
          <a:ln/>
        </p:spPr>
      </p:sp>
      <p:sp>
        <p:nvSpPr>
          <p:cNvPr id="1989635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6337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89038" y="703263"/>
            <a:ext cx="4632325" cy="3473450"/>
          </a:xfrm>
          <a:solidFill>
            <a:srgbClr val="FFFFFF"/>
          </a:solidFill>
          <a:ln/>
        </p:spPr>
      </p:sp>
      <p:sp>
        <p:nvSpPr>
          <p:cNvPr id="1989635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30868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1049230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768390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170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0938" y="692150"/>
            <a:ext cx="4556125" cy="34163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5517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1054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738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8739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How would you rank these activities in terms of most dangerous to least dangerous?</a:t>
            </a:r>
          </a:p>
        </p:txBody>
      </p:sp>
    </p:spTree>
    <p:extLst>
      <p:ext uri="{BB962C8B-B14F-4D97-AF65-F5344CB8AC3E}">
        <p14:creationId xmlns:p14="http://schemas.microsoft.com/office/powerpoint/2010/main" val="140043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78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90625" y="703263"/>
            <a:ext cx="4629150" cy="347345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10787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0212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834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90625" y="703263"/>
            <a:ext cx="4629150" cy="347345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1283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2307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785165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677413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0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>
                <a:cs typeface="+mn-cs"/>
              </a:rPr>
              <a:t>Even when looking at non-lethal injuries, nuclear is the safest job you can have, safer than sitting at a desk trading stocks, safer than being a realtor.</a:t>
            </a:r>
          </a:p>
        </p:txBody>
      </p:sp>
    </p:spTree>
    <p:extLst>
      <p:ext uri="{BB962C8B-B14F-4D97-AF65-F5344CB8AC3E}">
        <p14:creationId xmlns:p14="http://schemas.microsoft.com/office/powerpoint/2010/main" val="1681287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F263193-0F6C-4BDC-BEC0-6719E8217C06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163EDE-08D6-45B4-B577-011189A8D5B3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90223A-C48B-4872-8C9C-1F5E814DF156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25601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2584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165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C51846-BF7F-4006-AEDC-B1656BB68CA5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EA20D44-55F1-4D12-8CFA-FFD3A68BFD37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9D32C6-42B6-4507-A049-48AE318F5380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0B92BB-E397-4559-BE6B-DB36A6F3B96E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600" y="1524000"/>
            <a:ext cx="7924800" cy="0"/>
          </a:xfrm>
          <a:prstGeom prst="line">
            <a:avLst/>
          </a:prstGeom>
          <a:ln w="50800" cmpd="thickThin">
            <a:headEnd w="sm" len="sm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E762DD0-4CAB-47FD-B607-1DFC1B212F6F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EAB9097-5367-47B5-907B-AD3FE76DC1BD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C6C9B5A-B585-43A3-A693-4D63FE7CA824}" type="datetime1">
              <a:rPr lang="en-US" smtClean="0"/>
              <a:pPr/>
              <a:t>10/2/2018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2460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FD5AA2-AFDA-4CFE-80AC-18C917C779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4" r:id="rId13"/>
    <p:sldLayoutId id="2147483665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emf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tif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Picture 2" descr="Redwoods094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  <a:noFill/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  <a:grpFill/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5">
              <a:alphaModFix/>
            </a:blip>
            <a:srcRect t="25283" r="44763" b="1068"/>
            <a:stretch/>
          </p:blipFill>
          <p:spPr>
            <a:xfrm>
              <a:off x="0" y="1"/>
              <a:ext cx="1066800" cy="1066800"/>
            </a:xfrm>
            <a:prstGeom prst="rect">
              <a:avLst/>
            </a:prstGeom>
            <a:grpFill/>
          </p:spPr>
        </p:pic>
      </p:grpSp>
      <p:sp>
        <p:nvSpPr>
          <p:cNvPr id="2" name="TextBox 1"/>
          <p:cNvSpPr txBox="1"/>
          <p:nvPr/>
        </p:nvSpPr>
        <p:spPr>
          <a:xfrm>
            <a:off x="593319" y="1066800"/>
            <a:ext cx="8001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The Value of A Human Life </a:t>
            </a:r>
          </a:p>
          <a:p>
            <a:pPr algn="ctr"/>
            <a:endParaRPr lang="en-US" sz="3600" b="1" dirty="0">
              <a:solidFill>
                <a:schemeClr val="bg1"/>
              </a:solidFill>
            </a:endParaRP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What Do Inappropriately Low Radiation Limits Mean?</a:t>
            </a:r>
          </a:p>
          <a:p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8391" y="4800600"/>
            <a:ext cx="84908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687638" algn="l"/>
                <a:tab pos="8797925" algn="r"/>
              </a:tabLst>
              <a:defRPr/>
            </a:pPr>
            <a:r>
              <a:rPr lang="en-US" sz="24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Dr. James Conca 		Low Dose Radiation Conference</a:t>
            </a:r>
            <a:endParaRPr lang="en-US" sz="2400" b="1" i="1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  <a:p>
            <a:pPr>
              <a:tabLst>
                <a:tab pos="2687638" algn="l"/>
                <a:tab pos="8797925" algn="r"/>
              </a:tabLst>
              <a:defRPr/>
            </a:pPr>
            <a:r>
              <a:rPr lang="en-US" sz="24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UFA Ventures/Herbert M. Parker Foundation	Richland, WA</a:t>
            </a:r>
          </a:p>
          <a:p>
            <a:pPr>
              <a:tabLst>
                <a:tab pos="2687638" algn="l"/>
                <a:tab pos="8797925" algn="r"/>
              </a:tabLst>
              <a:defRPr/>
            </a:pPr>
            <a:r>
              <a:rPr lang="en-US" sz="24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Richland, WA               	October 2018</a:t>
            </a:r>
            <a:endParaRPr lang="en-US" sz="1000" b="1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  <a:p>
            <a:pPr algn="ctr"/>
            <a:r>
              <a:rPr lang="en-US" sz="2400" b="1" err="1">
                <a:solidFill>
                  <a:schemeClr val="bg1"/>
                </a:solidFill>
              </a:rPr>
              <a:t>www.forbes.com</a:t>
            </a:r>
            <a:r>
              <a:rPr lang="en-US" sz="2400" b="1">
                <a:solidFill>
                  <a:schemeClr val="bg1"/>
                </a:solidFill>
              </a:rPr>
              <a:t>/sites/</a:t>
            </a:r>
            <a:r>
              <a:rPr lang="en-US" sz="2400" b="1" err="1">
                <a:solidFill>
                  <a:schemeClr val="bg1"/>
                </a:solidFill>
              </a:rPr>
              <a:t>jamesconca</a:t>
            </a:r>
            <a:r>
              <a:rPr lang="en-US" sz="2400" b="1">
                <a:solidFill>
                  <a:schemeClr val="bg1"/>
                </a:solidFill>
              </a:rPr>
              <a:t>/</a:t>
            </a:r>
            <a:endParaRPr lang="en-US" sz="1600" b="1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96946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  <a:noFill/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  <a:grpFill/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>
              <a:alphaModFix/>
            </a:blip>
            <a:srcRect t="25283" r="44763" b="1068"/>
            <a:stretch/>
          </p:blipFill>
          <p:spPr>
            <a:xfrm>
              <a:off x="0" y="1"/>
              <a:ext cx="1066800" cy="1066800"/>
            </a:xfrm>
            <a:prstGeom prst="rect">
              <a:avLst/>
            </a:prstGeom>
            <a:grpFill/>
          </p:spPr>
        </p:pic>
      </p:grpSp>
      <p:sp>
        <p:nvSpPr>
          <p:cNvPr id="1909762" name="Rectangle 1026"/>
          <p:cNvSpPr>
            <a:spLocks noChangeArrowheads="1"/>
          </p:cNvSpPr>
          <p:nvPr/>
        </p:nvSpPr>
        <p:spPr bwMode="auto">
          <a:xfrm>
            <a:off x="1295400" y="228600"/>
            <a:ext cx="769620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 </a:t>
            </a:r>
            <a:r>
              <a:rPr lang="en-US" sz="2200" b="1" dirty="0">
                <a:solidFill>
                  <a:schemeClr val="bg1"/>
                </a:solidFill>
                <a:latin typeface="Times New Roman" charset="0"/>
              </a:rPr>
              <a:t>Number of Deaths in U.S. </a:t>
            </a:r>
          </a:p>
          <a:p>
            <a:pPr>
              <a:tabLst>
                <a:tab pos="6857828" algn="r"/>
              </a:tabLst>
              <a:defRPr/>
            </a:pPr>
            <a:r>
              <a:rPr lang="en-US" sz="2200" b="1" dirty="0">
                <a:solidFill>
                  <a:schemeClr val="bg1"/>
                </a:solidFill>
                <a:latin typeface="Times New Roman" charset="0"/>
              </a:rPr>
              <a:t>Activity	over the past 5 years</a:t>
            </a:r>
          </a:p>
          <a:p>
            <a:pPr>
              <a:tabLst>
                <a:tab pos="6857828" algn="r"/>
              </a:tabLst>
              <a:defRPr/>
            </a:pPr>
            <a:endParaRPr lang="en-US" sz="700" b="1" i="1" u="sng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iatrogenic	950,000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smoking	760,000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alcohol	500,000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automobile accidents	180,000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  <a:tabLst>
                <a:tab pos="6854825" algn="r"/>
              </a:tabLst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opioid deaths	170,000</a:t>
            </a:r>
          </a:p>
          <a:p>
            <a:pPr>
              <a:lnSpc>
                <a:spcPct val="90000"/>
              </a:lnSpc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  <a:tabLst>
                <a:tab pos="6854825" algn="r"/>
              </a:tabLst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accidental falls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(&gt; 65 </a:t>
            </a:r>
            <a:r>
              <a:rPr lang="en-US" sz="1600" b="1" dirty="0" err="1">
                <a:solidFill>
                  <a:schemeClr val="bg1"/>
                </a:solidFill>
                <a:latin typeface="Times New Roman" charset="0"/>
              </a:rPr>
              <a:t>yrs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 old)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140,000</a:t>
            </a:r>
          </a:p>
          <a:p>
            <a:pPr>
              <a:lnSpc>
                <a:spcPct val="90000"/>
              </a:lnSpc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coal use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(32% of U.S. power)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60,000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murder	80,000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food poisoning	25,000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construction	5,000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police work	800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mining	360</a:t>
            </a:r>
          </a:p>
          <a:p>
            <a:pPr>
              <a:tabLst>
                <a:tab pos="6857828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857828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nuclear industry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(19% of U.S. power)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1</a:t>
            </a:r>
          </a:p>
        </p:txBody>
      </p:sp>
      <p:sp>
        <p:nvSpPr>
          <p:cNvPr id="1909763" name="Text Box 1027"/>
          <p:cNvSpPr txBox="1">
            <a:spLocks noChangeArrowheads="1"/>
          </p:cNvSpPr>
          <p:nvPr/>
        </p:nvSpPr>
        <p:spPr bwMode="auto">
          <a:xfrm>
            <a:off x="2444750" y="1157289"/>
            <a:ext cx="237757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solidFill>
                  <a:schemeClr val="bg1"/>
                </a:solidFill>
                <a:latin typeface="Times New Roman" charset="0"/>
              </a:rPr>
              <a:t>(medicine gone wrong)</a:t>
            </a:r>
          </a:p>
        </p:txBody>
      </p:sp>
    </p:spTree>
    <p:extLst>
      <p:ext uri="{BB962C8B-B14F-4D97-AF65-F5344CB8AC3E}">
        <p14:creationId xmlns:p14="http://schemas.microsoft.com/office/powerpoint/2010/main" val="6674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9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09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976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  <a:noFill/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  <a:grpFill/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>
              <a:alphaModFix/>
            </a:blip>
            <a:srcRect t="25283" r="44763" b="1068"/>
            <a:stretch/>
          </p:blipFill>
          <p:spPr>
            <a:xfrm>
              <a:off x="0" y="1"/>
              <a:ext cx="1066800" cy="1066800"/>
            </a:xfrm>
            <a:prstGeom prst="rect">
              <a:avLst/>
            </a:prstGeom>
            <a:grpFill/>
          </p:spPr>
        </p:pic>
      </p:grpSp>
      <p:sp>
        <p:nvSpPr>
          <p:cNvPr id="1911810" name="Rectangle 2"/>
          <p:cNvSpPr>
            <a:spLocks noChangeArrowheads="1"/>
          </p:cNvSpPr>
          <p:nvPr/>
        </p:nvSpPr>
        <p:spPr bwMode="auto">
          <a:xfrm>
            <a:off x="838200" y="228600"/>
            <a:ext cx="8382000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70000"/>
              </a:lnSpc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	</a:t>
            </a:r>
            <a:r>
              <a:rPr lang="en-US" b="1" dirty="0">
                <a:solidFill>
                  <a:schemeClr val="bg1"/>
                </a:solidFill>
                <a:latin typeface="Times New Roman" charset="0"/>
              </a:rPr>
              <a:t>Relative</a:t>
            </a:r>
          </a:p>
          <a:p>
            <a:pPr>
              <a:lnSpc>
                <a:spcPct val="70000"/>
              </a:lnSpc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b="1" dirty="0">
                <a:solidFill>
                  <a:schemeClr val="bg1"/>
                </a:solidFill>
                <a:latin typeface="Times New Roman" charset="0"/>
              </a:rPr>
              <a:t>	 </a:t>
            </a: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Number of Deaths in U.S.</a:t>
            </a:r>
            <a:r>
              <a:rPr lang="en-US" b="1" dirty="0">
                <a:solidFill>
                  <a:schemeClr val="bg1"/>
                </a:solidFill>
                <a:latin typeface="Times New Roman" charset="0"/>
              </a:rPr>
              <a:t> 	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Times New Roman" charset="0"/>
              </a:rPr>
              <a:t>Danger </a:t>
            </a:r>
            <a:endParaRPr lang="en-US" sz="22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70000"/>
              </a:lnSpc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200" b="1" dirty="0">
                <a:solidFill>
                  <a:schemeClr val="bg1"/>
                </a:solidFill>
                <a:latin typeface="Times New Roman" charset="0"/>
              </a:rPr>
              <a:t>    Activity	 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Normalized to Sub-Population</a:t>
            </a:r>
            <a:r>
              <a:rPr lang="en-US" sz="2200" b="1" dirty="0">
                <a:solidFill>
                  <a:schemeClr val="bg1"/>
                </a:solidFill>
                <a:latin typeface="Times New Roman" charset="0"/>
              </a:rPr>
              <a:t> 	</a:t>
            </a:r>
            <a:r>
              <a:rPr lang="en-US" b="1" dirty="0">
                <a:solidFill>
                  <a:schemeClr val="bg1"/>
                </a:solidFill>
                <a:latin typeface="Times New Roman" charset="0"/>
              </a:rPr>
              <a:t>Index</a:t>
            </a:r>
            <a:endParaRPr lang="en-US" sz="22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700" b="1" i="1" u="sng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 1) smoking 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(43.4 million smokers)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760,000	0.01751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 2) alcohol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(60 million impacted Americans)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	500,000	0.00833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 3) iatrogenic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(180 million receive medical treatment)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	950,000	0.00527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 4) accidental falls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(46 million over 65 </a:t>
            </a:r>
            <a:r>
              <a:rPr lang="en-US" sz="1600" b="1" dirty="0" err="1">
                <a:solidFill>
                  <a:schemeClr val="bg1"/>
                </a:solidFill>
                <a:latin typeface="Times New Roman" charset="0"/>
              </a:rPr>
              <a:t>yrs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	140,000	0.00304</a:t>
            </a: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900" b="1" dirty="0">
                <a:solidFill>
                  <a:schemeClr val="bg1"/>
                </a:solidFill>
                <a:latin typeface="Times New Roman" charset="0"/>
              </a:rPr>
              <a:t>  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 5) police work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(680,000 police officers)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	800	0.00118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 6) mining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(350,000 miners)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	360	0.00103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 7) automobile accidents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(190 million drivers)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	180,000	0.00094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 8) construction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(7.7 million workers)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	5,000	0.00065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 9) opioid deaths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(100 million prescribed)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170,000	0.00043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10) murder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(300 million impacted)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80,000	0.00027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11) coal use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(240 million impacted) 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60,000	0.00025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endParaRPr lang="en-US" sz="8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12) food poisoning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(304 million eat every day)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 	25,000	0.00008</a:t>
            </a:r>
          </a:p>
          <a:p>
            <a:pPr>
              <a:tabLst>
                <a:tab pos="6567324" algn="r"/>
                <a:tab pos="7424552" algn="ctr"/>
                <a:tab pos="7826180" algn="r"/>
              </a:tabLst>
              <a:defRPr/>
            </a:pPr>
            <a:r>
              <a:rPr lang="en-US" sz="800" b="1" dirty="0">
                <a:solidFill>
                  <a:schemeClr val="bg1"/>
                </a:solidFill>
                <a:latin typeface="Times New Roman" charset="0"/>
              </a:rPr>
              <a:t>	</a:t>
            </a:r>
          </a:p>
          <a:p>
            <a:pPr>
              <a:tabLst>
                <a:tab pos="6567324" algn="r"/>
                <a:tab pos="7538849" algn="ctr"/>
                <a:tab pos="7826180" algn="r"/>
              </a:tabLst>
              <a:defRPr/>
            </a:pP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13) nuclear industry </a:t>
            </a:r>
            <a:r>
              <a:rPr lang="en-US" sz="1600" b="1" dirty="0">
                <a:solidFill>
                  <a:schemeClr val="bg1"/>
                </a:solidFill>
                <a:latin typeface="Times New Roman" charset="0"/>
              </a:rPr>
              <a:t>(60 million) </a:t>
            </a:r>
            <a:r>
              <a:rPr lang="en-US" sz="2000" b="1" dirty="0">
                <a:solidFill>
                  <a:schemeClr val="bg1"/>
                </a:solidFill>
                <a:latin typeface="Times New Roman" charset="0"/>
              </a:rPr>
              <a:t>	1	0.0000001</a:t>
            </a:r>
          </a:p>
        </p:txBody>
      </p:sp>
    </p:spTree>
    <p:extLst>
      <p:ext uri="{BB962C8B-B14F-4D97-AF65-F5344CB8AC3E}">
        <p14:creationId xmlns:p14="http://schemas.microsoft.com/office/powerpoint/2010/main" val="379022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2286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Exceptionally-Low Radiation Limits?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457200" y="2140803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Environmental Concerns – fear prevents nuclear power from addressing climate change, human health and the environment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2979003"/>
            <a:ext cx="815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Nuclear Waste – increases cost of repositories and prevents siting at most optimum geographic and geologic locations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8054" y="3893403"/>
            <a:ext cx="83811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Medicine - causes r</a:t>
            </a:r>
            <a:r>
              <a:rPr lang="en-US" altLang="x-none" sz="2400" dirty="0">
                <a:solidFill>
                  <a:schemeClr val="bg1"/>
                </a:solidFill>
              </a:rPr>
              <a:t>adiation phobia that prevents certain medical diagnostics and treatments involving radiation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4796135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Emergency Preparedness - causes extreme r</a:t>
            </a:r>
            <a:r>
              <a:rPr lang="en-US" altLang="x-none" sz="2400" dirty="0">
                <a:solidFill>
                  <a:schemeClr val="bg1"/>
                </a:solidFill>
              </a:rPr>
              <a:t>adiation phobia after nuclear/radiological accidents that have harmed or killed more people than the incident itself (Fukushima, Chernobyl, future dirty bomb attack) and that prevents reasonable emergency planning and execution in future disasters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" y="1302603"/>
            <a:ext cx="815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Commercial Nuclear Industry – increases costs and increases fear of nuclear power in the public</a:t>
            </a:r>
          </a:p>
        </p:txBody>
      </p:sp>
    </p:spTree>
    <p:extLst>
      <p:ext uri="{BB962C8B-B14F-4D97-AF65-F5344CB8AC3E}">
        <p14:creationId xmlns:p14="http://schemas.microsoft.com/office/powerpoint/2010/main" val="765919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3048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Exceptionally-Low Radiation Limits?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381001" y="1524000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US" sz="2400" dirty="0">
                <a:solidFill>
                  <a:schemeClr val="bg1"/>
                </a:solidFill>
              </a:rPr>
              <a:t>Causes extreme r</a:t>
            </a:r>
            <a:r>
              <a:rPr lang="en-US" altLang="x-none" sz="2400" dirty="0">
                <a:solidFill>
                  <a:schemeClr val="bg1"/>
                </a:solidFill>
              </a:rPr>
              <a:t>adiation phobia following nuclear or radiological incidents and accidents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796131" y="2438400"/>
            <a:ext cx="7890669" cy="40386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US" altLang="x-none" sz="2600" dirty="0">
                <a:solidFill>
                  <a:schemeClr val="bg1"/>
                </a:solidFill>
              </a:rPr>
              <a:t>Loss of lives and severe injuries associated with frantic evacuations</a:t>
            </a:r>
          </a:p>
          <a:p>
            <a:pPr>
              <a:spcBef>
                <a:spcPts val="1200"/>
              </a:spcBef>
            </a:pPr>
            <a:r>
              <a:rPr lang="en-US" altLang="x-none" sz="2600" dirty="0">
                <a:solidFill>
                  <a:schemeClr val="bg1"/>
                </a:solidFill>
              </a:rPr>
              <a:t>Increased suicides and psychosomatic disorders</a:t>
            </a:r>
            <a:endParaRPr lang="en-US" altLang="x-none" sz="2200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altLang="x-none" sz="2200" dirty="0">
                <a:solidFill>
                  <a:schemeClr val="bg1"/>
                </a:solidFill>
              </a:rPr>
              <a:t>	-  Increased drug/alcohol/cigarette abuse</a:t>
            </a:r>
          </a:p>
          <a:p>
            <a:pPr>
              <a:spcBef>
                <a:spcPts val="1200"/>
              </a:spcBef>
            </a:pPr>
            <a:r>
              <a:rPr lang="en-US" altLang="x-none" sz="2600" dirty="0">
                <a:solidFill>
                  <a:schemeClr val="bg1"/>
                </a:solidFill>
              </a:rPr>
              <a:t>Unnecessary permanent abandonment of properties for contamination well  within the levels of natural Earth background</a:t>
            </a:r>
          </a:p>
          <a:p>
            <a:pPr>
              <a:spcBef>
                <a:spcPts val="1200"/>
              </a:spcBef>
            </a:pPr>
            <a:r>
              <a:rPr lang="en-US" altLang="x-none" sz="2600" dirty="0">
                <a:solidFill>
                  <a:schemeClr val="bg1"/>
                </a:solidFill>
              </a:rPr>
              <a:t>Extreme costs of clean-up relative to actual risk</a:t>
            </a:r>
          </a:p>
        </p:txBody>
      </p:sp>
    </p:spTree>
    <p:extLst>
      <p:ext uri="{BB962C8B-B14F-4D97-AF65-F5344CB8AC3E}">
        <p14:creationId xmlns:p14="http://schemas.microsoft.com/office/powerpoint/2010/main" val="2099481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67" b="19494"/>
          <a:stretch/>
        </p:blipFill>
        <p:spPr bwMode="auto">
          <a:xfrm>
            <a:off x="1" y="-1"/>
            <a:ext cx="9144000" cy="3593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4" descr="pict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624"/>
          <a:stretch/>
        </p:blipFill>
        <p:spPr bwMode="auto">
          <a:xfrm>
            <a:off x="0" y="3592999"/>
            <a:ext cx="9144001" cy="3265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2743200" y="5638800"/>
            <a:ext cx="900637" cy="50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  <a:latin typeface="Arial Narrow"/>
                <a:cs typeface="Arial Narrow"/>
              </a:rPr>
              <a:t>Unit 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781800" y="4534974"/>
            <a:ext cx="900638" cy="502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  <a:latin typeface="Arial Narrow"/>
                <a:cs typeface="Arial Narrow"/>
              </a:rPr>
              <a:t>Unit 3</a:t>
            </a:r>
          </a:p>
        </p:txBody>
      </p:sp>
      <p:sp>
        <p:nvSpPr>
          <p:cNvPr id="18" name="TextBox 11"/>
          <p:cNvSpPr txBox="1">
            <a:spLocks noChangeArrowheads="1"/>
          </p:cNvSpPr>
          <p:nvPr/>
        </p:nvSpPr>
        <p:spPr bwMode="auto">
          <a:xfrm>
            <a:off x="2933700" y="4443966"/>
            <a:ext cx="3276600" cy="36933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defRPr sz="2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r>
              <a:rPr lang="en-US" sz="1800" dirty="0">
                <a:solidFill>
                  <a:schemeClr val="bg1"/>
                </a:solidFill>
                <a:cs typeface="Arial" charset="0"/>
              </a:rPr>
              <a:t>After the hydrogen explosions</a:t>
            </a:r>
          </a:p>
        </p:txBody>
      </p:sp>
    </p:spTree>
    <p:extLst>
      <p:ext uri="{BB962C8B-B14F-4D97-AF65-F5344CB8AC3E}">
        <p14:creationId xmlns:p14="http://schemas.microsoft.com/office/powerpoint/2010/main" val="2019616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3048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Emergency Preparedness and Execution?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457200" y="1427232"/>
            <a:ext cx="8517048" cy="527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bg1"/>
                </a:solidFill>
              </a:rPr>
              <a:t>Evacuation of 160,000 from provinces surrounding Fukushima resulted in about 1,600 deaths mainly of elderly and disabled. Most adults could have returned after 2 months (I-131)</a:t>
            </a:r>
          </a:p>
          <a:p>
            <a:pPr>
              <a:spcBef>
                <a:spcPts val="600"/>
              </a:spcBef>
            </a:pPr>
            <a:endParaRPr lang="en-US" sz="1400" dirty="0">
              <a:solidFill>
                <a:schemeClr val="bg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bg1"/>
                </a:solidFill>
              </a:rPr>
              <a:t>According to the World Health Organization -</a:t>
            </a: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no acute radiation injuries or deaths among workers or public from exposure to radiation resulting from Fukushima accident.</a:t>
            </a: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lifetime radiation-induced cancer risks are much smaller than the lifetime baseline cancer risks. </a:t>
            </a: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For about 160 workers who received whole body effective doses over 100 </a:t>
            </a:r>
            <a:r>
              <a:rPr lang="en-US" sz="2400" dirty="0" err="1">
                <a:solidFill>
                  <a:schemeClr val="bg1"/>
                </a:solidFill>
              </a:rPr>
              <a:t>mSv</a:t>
            </a:r>
            <a:r>
              <a:rPr lang="en-US" sz="2400" dirty="0">
                <a:solidFill>
                  <a:schemeClr val="bg1"/>
                </a:solidFill>
              </a:rPr>
              <a:t>, expected increased cancer risks will not be detectable against the normal statistical fluctuations in cancer incidence for this population.</a:t>
            </a:r>
          </a:p>
        </p:txBody>
      </p:sp>
    </p:spTree>
    <p:extLst>
      <p:ext uri="{BB962C8B-B14F-4D97-AF65-F5344CB8AC3E}">
        <p14:creationId xmlns:p14="http://schemas.microsoft.com/office/powerpoint/2010/main" val="239419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3048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Emergency Preparedness and Execution?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457200" y="1349830"/>
            <a:ext cx="846261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bg1"/>
                </a:solidFill>
              </a:rPr>
              <a:t>Over 50% of residents have finally returned, mostly older citizens, but the damage has been done – Government estimates the cost at over US$200 billion. </a:t>
            </a:r>
          </a:p>
          <a:p>
            <a:pPr marL="285750" indent="-285750">
              <a:spcBef>
                <a:spcPts val="12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at an average of $39,000 per capita GDP, revenue losses since 2011 exceed $40 billion for that cohort</a:t>
            </a:r>
          </a:p>
          <a:p>
            <a:pPr marL="285750" indent="-285750">
              <a:spcBef>
                <a:spcPts val="12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$12 billion in compensation paid to displaced residents</a:t>
            </a:r>
          </a:p>
          <a:p>
            <a:pPr marL="285750" indent="-285750">
              <a:spcBef>
                <a:spcPts val="12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Unnecessary shutting of all nuclear plants, most were not at risk  </a:t>
            </a:r>
          </a:p>
          <a:p>
            <a:pPr marL="800100" lvl="1" indent="-342900">
              <a:spcBef>
                <a:spcPts val="1200"/>
              </a:spcBef>
              <a:buSzPct val="60000"/>
              <a:buFont typeface="Wingdings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increased fossil fuel use by about 25% </a:t>
            </a:r>
          </a:p>
          <a:p>
            <a:pPr marL="800100" lvl="1" indent="-342900">
              <a:spcBef>
                <a:spcPts val="1200"/>
              </a:spcBef>
              <a:buSzPct val="60000"/>
              <a:buFont typeface="Wingdings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increased energy prices by about 20%</a:t>
            </a:r>
          </a:p>
          <a:p>
            <a:pPr marL="800100" lvl="1" indent="-342900">
              <a:spcBef>
                <a:spcPts val="1200"/>
              </a:spcBef>
              <a:buSzPct val="60000"/>
              <a:buFont typeface="Wingdings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lowered air quality (estimates of &gt; 15,000 additional premature deaths from fossil fuel particulate emissions)</a:t>
            </a:r>
          </a:p>
        </p:txBody>
      </p:sp>
    </p:spTree>
    <p:extLst>
      <p:ext uri="{BB962C8B-B14F-4D97-AF65-F5344CB8AC3E}">
        <p14:creationId xmlns:p14="http://schemas.microsoft.com/office/powerpoint/2010/main" val="1821244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3048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Emergency Preparedness and Execution?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228600" y="1356494"/>
            <a:ext cx="8915400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Japan’s Government foolishly </a:t>
            </a:r>
            <a:r>
              <a:rPr lang="en-US" sz="2400" i="1" dirty="0">
                <a:solidFill>
                  <a:schemeClr val="bg1"/>
                </a:solidFill>
              </a:rPr>
              <a:t>lowered </a:t>
            </a:r>
            <a:r>
              <a:rPr lang="en-US" sz="2400" dirty="0">
                <a:solidFill>
                  <a:schemeClr val="bg1"/>
                </a:solidFill>
              </a:rPr>
              <a:t>the radiation limits on food after Fukushima thinking that would appear as proactive</a:t>
            </a: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3400" y="2328208"/>
            <a:ext cx="8153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b="1" i="1" dirty="0">
                <a:solidFill>
                  <a:schemeClr val="bg1"/>
                </a:solidFill>
              </a:rPr>
              <a:t>	           Regulatory Limits On Radioactivity In Foods (in </a:t>
            </a:r>
            <a:r>
              <a:rPr lang="en-US" sz="2400" b="1" i="1" dirty="0" err="1">
                <a:solidFill>
                  <a:schemeClr val="bg1"/>
                </a:solidFill>
              </a:rPr>
              <a:t>Bq</a:t>
            </a:r>
            <a:r>
              <a:rPr lang="en-US" sz="2400" b="1" i="1" dirty="0">
                <a:solidFill>
                  <a:schemeClr val="bg1"/>
                </a:solidFill>
              </a:rPr>
              <a:t>/kg)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u="sng" dirty="0">
                <a:solidFill>
                  <a:schemeClr val="bg1"/>
                </a:solidFill>
              </a:rPr>
              <a:t>Country</a:t>
            </a: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u="sng" dirty="0">
                <a:solidFill>
                  <a:schemeClr val="bg1"/>
                </a:solidFill>
              </a:rPr>
              <a:t>Water</a:t>
            </a: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u="sng" dirty="0">
                <a:solidFill>
                  <a:schemeClr val="bg1"/>
                </a:solidFill>
              </a:rPr>
              <a:t>Milk</a:t>
            </a: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u="sng" dirty="0">
                <a:solidFill>
                  <a:schemeClr val="bg1"/>
                </a:solidFill>
              </a:rPr>
              <a:t>Foodstuffs</a:t>
            </a: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u="sng" dirty="0" err="1">
                <a:solidFill>
                  <a:schemeClr val="bg1"/>
                </a:solidFill>
              </a:rPr>
              <a:t>Babyfoods</a:t>
            </a:r>
            <a:endParaRPr lang="en-US" sz="2400" u="sng" dirty="0">
              <a:solidFill>
                <a:schemeClr val="bg1"/>
              </a:solidFill>
            </a:endParaRPr>
          </a:p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i="1" dirty="0">
                <a:solidFill>
                  <a:schemeClr val="bg1"/>
                </a:solidFill>
              </a:rPr>
              <a:t>Japan	10	200	100	50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i="1" dirty="0">
                <a:solidFill>
                  <a:schemeClr val="bg1"/>
                </a:solidFill>
              </a:rPr>
              <a:t>   U.S.	1,200	1,200	1,200	1,200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i="1" dirty="0">
                <a:solidFill>
                  <a:schemeClr val="bg1"/>
                </a:solidFill>
              </a:rPr>
              <a:t>   E.U.	1,000	1,000	1,250	400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42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"/>
            <a:ext cx="9144000" cy="6477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2400" y="6520190"/>
            <a:ext cx="18918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Arial"/>
                <a:cs typeface="Arial"/>
              </a:rPr>
              <a:t>Source: Dan </a:t>
            </a:r>
            <a:r>
              <a:rPr lang="en-US" sz="1100" dirty="0" err="1">
                <a:latin typeface="Arial"/>
                <a:cs typeface="Arial"/>
              </a:rPr>
              <a:t>Yurman</a:t>
            </a:r>
            <a:r>
              <a:rPr lang="en-US" sz="1100" dirty="0">
                <a:latin typeface="Arial"/>
                <a:cs typeface="Arial"/>
              </a:rPr>
              <a:t>, 2011</a:t>
            </a:r>
          </a:p>
        </p:txBody>
      </p:sp>
    </p:spTree>
    <p:extLst>
      <p:ext uri="{BB962C8B-B14F-4D97-AF65-F5344CB8AC3E}">
        <p14:creationId xmlns:p14="http://schemas.microsoft.com/office/powerpoint/2010/main" val="1824625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3048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Emergency Preparedness and Execution?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228600" y="1356494"/>
            <a:ext cx="89154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Japan’s Government foolishly </a:t>
            </a:r>
            <a:r>
              <a:rPr lang="en-US" sz="2400" i="1" dirty="0">
                <a:solidFill>
                  <a:schemeClr val="bg1"/>
                </a:solidFill>
              </a:rPr>
              <a:t>lowered </a:t>
            </a:r>
            <a:r>
              <a:rPr lang="en-US" sz="2400" dirty="0">
                <a:solidFill>
                  <a:schemeClr val="bg1"/>
                </a:solidFill>
              </a:rPr>
              <a:t>the radiation limits on food after Fukushima thinking that would appear as proactive</a:t>
            </a: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destroyed much of the farming and fishing industry in northern Japan, even in areas unaffected by any radiation: &gt;$10 billion losses 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But with its own Chernobyl effect, the Fukushima disaster proved to make the fisheries off the coast a </a:t>
            </a:r>
            <a:r>
              <a:rPr lang="en-US" sz="2400" i="1" dirty="0">
                <a:solidFill>
                  <a:schemeClr val="bg1"/>
                </a:solidFill>
              </a:rPr>
              <a:t>de facto</a:t>
            </a:r>
            <a:r>
              <a:rPr lang="en-US" sz="2400" dirty="0">
                <a:solidFill>
                  <a:schemeClr val="bg1"/>
                </a:solidFill>
              </a:rPr>
              <a:t> marine protected area and fish stocks have tripled in these waters since 2011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3400" y="2328208"/>
            <a:ext cx="8153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b="1" i="1" dirty="0">
                <a:solidFill>
                  <a:schemeClr val="bg1"/>
                </a:solidFill>
              </a:rPr>
              <a:t>	           Regulatory Limits On Radioactivity In Foods (in </a:t>
            </a:r>
            <a:r>
              <a:rPr lang="en-US" sz="2400" b="1" i="1" dirty="0" err="1">
                <a:solidFill>
                  <a:schemeClr val="bg1"/>
                </a:solidFill>
              </a:rPr>
              <a:t>Bq</a:t>
            </a:r>
            <a:r>
              <a:rPr lang="en-US" sz="2400" b="1" i="1" dirty="0">
                <a:solidFill>
                  <a:schemeClr val="bg1"/>
                </a:solidFill>
              </a:rPr>
              <a:t>/kg)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u="sng" dirty="0">
                <a:solidFill>
                  <a:schemeClr val="bg1"/>
                </a:solidFill>
              </a:rPr>
              <a:t>Country</a:t>
            </a: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u="sng" dirty="0">
                <a:solidFill>
                  <a:schemeClr val="bg1"/>
                </a:solidFill>
              </a:rPr>
              <a:t>Water</a:t>
            </a: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u="sng" dirty="0">
                <a:solidFill>
                  <a:schemeClr val="bg1"/>
                </a:solidFill>
              </a:rPr>
              <a:t>Milk</a:t>
            </a: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u="sng" dirty="0">
                <a:solidFill>
                  <a:schemeClr val="bg1"/>
                </a:solidFill>
              </a:rPr>
              <a:t>Foodstuffs</a:t>
            </a: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u="sng" dirty="0" err="1">
                <a:solidFill>
                  <a:schemeClr val="bg1"/>
                </a:solidFill>
              </a:rPr>
              <a:t>Babyfoods</a:t>
            </a:r>
            <a:endParaRPr lang="en-US" sz="2400" u="sng" dirty="0">
              <a:solidFill>
                <a:schemeClr val="bg1"/>
              </a:solidFill>
            </a:endParaRPr>
          </a:p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i="1" dirty="0">
                <a:solidFill>
                  <a:schemeClr val="bg1"/>
                </a:solidFill>
              </a:rPr>
              <a:t>Japan	10	200	100	50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i="1" dirty="0">
                <a:solidFill>
                  <a:schemeClr val="bg1"/>
                </a:solidFill>
              </a:rPr>
              <a:t>   U.S.	1,200	1,200	1,200	1,200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tabLst>
                <a:tab pos="2335213" algn="r"/>
                <a:tab pos="3648075" algn="r"/>
                <a:tab pos="5595938" algn="r"/>
                <a:tab pos="7705725" algn="r"/>
              </a:tabLst>
            </a:pPr>
            <a:r>
              <a:rPr lang="en-US" sz="2400" i="1" dirty="0">
                <a:solidFill>
                  <a:schemeClr val="bg1"/>
                </a:solidFill>
              </a:rPr>
              <a:t>   E.U.	1,000	1,000	1,250	400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198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3">
              <a:alphaModFix/>
            </a:blip>
            <a:srcRect t="25283" r="44763" b="1068"/>
            <a:stretch/>
          </p:blipFill>
          <p:spPr>
            <a:xfrm>
              <a:off x="0" y="1"/>
              <a:ext cx="1066800" cy="1066800"/>
            </a:xfrm>
            <a:prstGeom prst="rect">
              <a:avLst/>
            </a:prstGeom>
          </p:spPr>
        </p:pic>
      </p:grpSp>
      <p:sp>
        <p:nvSpPr>
          <p:cNvPr id="3" name="TextBox 2"/>
          <p:cNvSpPr txBox="1"/>
          <p:nvPr/>
        </p:nvSpPr>
        <p:spPr>
          <a:xfrm>
            <a:off x="2209800" y="421987"/>
            <a:ext cx="51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The Problem As It Stands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3304" y="1183987"/>
            <a:ext cx="8788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8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Radiation risks to humans and the environment are assumed to exist as a result of any exposure, no matter how small (LNT)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3304" y="2133600"/>
            <a:ext cx="8788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800"/>
              </a:spcBef>
              <a:buFont typeface="Arial" charset="0"/>
              <a:buChar char="•"/>
            </a:pPr>
            <a:r>
              <a:rPr lang="en-US" sz="2400">
                <a:solidFill>
                  <a:schemeClr val="bg1"/>
                </a:solidFill>
              </a:rPr>
              <a:t>Exposure </a:t>
            </a:r>
            <a:r>
              <a:rPr lang="en-US" sz="2400" dirty="0">
                <a:solidFill>
                  <a:schemeClr val="bg1"/>
                </a:solidFill>
              </a:rPr>
              <a:t>to natural background is, on average, about 3 </a:t>
            </a:r>
            <a:r>
              <a:rPr lang="en-US" sz="2400" dirty="0" err="1">
                <a:solidFill>
                  <a:schemeClr val="bg1"/>
                </a:solidFill>
              </a:rPr>
              <a:t>mSv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yr</a:t>
            </a:r>
            <a:r>
              <a:rPr lang="en-US" sz="2400" dirty="0">
                <a:solidFill>
                  <a:schemeClr val="bg1"/>
                </a:solidFill>
              </a:rPr>
              <a:t> (300 </a:t>
            </a:r>
            <a:r>
              <a:rPr lang="en-US" sz="2400" dirty="0" err="1">
                <a:solidFill>
                  <a:schemeClr val="bg1"/>
                </a:solidFill>
              </a:rPr>
              <a:t>mrem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yr</a:t>
            </a:r>
            <a:r>
              <a:rPr lang="en-US" sz="2400" dirty="0">
                <a:solidFill>
                  <a:schemeClr val="bg1"/>
                </a:solidFill>
              </a:rPr>
              <a:t>), although global regional averages range from 0.03 </a:t>
            </a:r>
            <a:r>
              <a:rPr lang="en-US" sz="2400" dirty="0" err="1">
                <a:solidFill>
                  <a:schemeClr val="bg1"/>
                </a:solidFill>
              </a:rPr>
              <a:t>mSv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yr</a:t>
            </a:r>
            <a:r>
              <a:rPr lang="en-US" sz="2400" dirty="0">
                <a:solidFill>
                  <a:schemeClr val="bg1"/>
                </a:solidFill>
              </a:rPr>
              <a:t> to over 100 </a:t>
            </a:r>
            <a:r>
              <a:rPr lang="en-US" sz="2400" dirty="0" err="1">
                <a:solidFill>
                  <a:schemeClr val="bg1"/>
                </a:solidFill>
              </a:rPr>
              <a:t>mSv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yr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7852" y="3464778"/>
            <a:ext cx="87882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800"/>
              </a:spcBef>
              <a:buFont typeface="Arial" charset="0"/>
              <a:buChar char="•"/>
            </a:pPr>
            <a:r>
              <a:rPr lang="en-US" sz="2400">
                <a:solidFill>
                  <a:schemeClr val="bg1"/>
                </a:solidFill>
              </a:rPr>
              <a:t>It </a:t>
            </a:r>
            <a:r>
              <a:rPr lang="en-US" sz="2400" dirty="0">
                <a:solidFill>
                  <a:schemeClr val="bg1"/>
                </a:solidFill>
              </a:rPr>
              <a:t>is not possible to see statistical evidence of public health risks at exposures less than 100 </a:t>
            </a:r>
            <a:r>
              <a:rPr lang="en-US" sz="2400" dirty="0" err="1">
                <a:solidFill>
                  <a:schemeClr val="bg1"/>
                </a:solidFill>
              </a:rPr>
              <a:t>mSv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yr</a:t>
            </a:r>
            <a:r>
              <a:rPr lang="en-US" sz="2400" dirty="0">
                <a:solidFill>
                  <a:schemeClr val="bg1"/>
                </a:solidFill>
              </a:rPr>
              <a:t> because any risk is well below the noise level of all other risks faced by humans or the environment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7852" y="5145404"/>
            <a:ext cx="8788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800"/>
              </a:spcBef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Regulations require nuclear waste disposal systems to meet release criteria, especially 0.04 </a:t>
            </a:r>
            <a:r>
              <a:rPr lang="en-US" sz="2400" dirty="0" err="1">
                <a:solidFill>
                  <a:schemeClr val="bg1"/>
                </a:solidFill>
              </a:rPr>
              <a:t>mSv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yr</a:t>
            </a:r>
            <a:r>
              <a:rPr lang="en-US" sz="2400" dirty="0">
                <a:solidFill>
                  <a:schemeClr val="bg1"/>
                </a:solidFill>
              </a:rPr>
              <a:t> to downgradient drinking water supplies, with no regard to cost or unintended effects</a:t>
            </a:r>
          </a:p>
        </p:txBody>
      </p:sp>
    </p:spTree>
    <p:extLst>
      <p:ext uri="{BB962C8B-B14F-4D97-AF65-F5344CB8AC3E}">
        <p14:creationId xmlns:p14="http://schemas.microsoft.com/office/powerpoint/2010/main" val="1089262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3048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LNT for Nuclear Waste Disposal?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304800" y="1295400"/>
            <a:ext cx="861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>
                <a:solidFill>
                  <a:schemeClr val="bg1"/>
                </a:solidFill>
              </a:rPr>
              <a:t>Main effect has been to completely stop our nuclear waste disposal program because of fear, preventing science-based decisions: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242840"/>
            <a:ext cx="914400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1963" lvl="1" indent="-204788">
              <a:spcBef>
                <a:spcPts val="600"/>
              </a:spcBef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gave us glass over grout for HLW, even thought grout is better, and cheaper, for most HLW</a:t>
            </a:r>
          </a:p>
          <a:p>
            <a:pPr marL="919163" lvl="2" indent="-204788">
              <a:spcBef>
                <a:spcPts val="600"/>
              </a:spcBef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the Hanford </a:t>
            </a:r>
            <a:r>
              <a:rPr lang="en-US" sz="2400" dirty="0" err="1">
                <a:solidFill>
                  <a:schemeClr val="bg1"/>
                </a:solidFill>
              </a:rPr>
              <a:t>vitrification</a:t>
            </a:r>
            <a:r>
              <a:rPr lang="en-US" sz="2400" dirty="0">
                <a:solidFill>
                  <a:schemeClr val="bg1"/>
                </a:solidFill>
              </a:rPr>
              <a:t> program, not including repository costs, will exceed $90 billion versus $30 billion for grouting and disposal elsewhere (not including repository costs), versus $30 billion for grouting in-place, even though there is no statistical difference in their risks.</a:t>
            </a:r>
          </a:p>
          <a:p>
            <a:pPr marL="461963" lvl="1" indent="-204788">
              <a:spcBef>
                <a:spcPts val="600"/>
              </a:spcBef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has made it impossible to site a repository and has prevented us from correctly reclassifying HLW at Hanford to RH-TRU</a:t>
            </a:r>
          </a:p>
          <a:p>
            <a:pPr marL="461963" lvl="1" indent="-204788">
              <a:spcBef>
                <a:spcPts val="600"/>
              </a:spcBef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unnecessary engineered barriers at Yucca Mt, such as </a:t>
            </a:r>
            <a:r>
              <a:rPr lang="en-US" sz="2400" dirty="0" err="1">
                <a:solidFill>
                  <a:schemeClr val="bg1"/>
                </a:solidFill>
              </a:rPr>
              <a:t>Ti</a:t>
            </a:r>
            <a:r>
              <a:rPr lang="en-US" sz="2400" dirty="0">
                <a:solidFill>
                  <a:schemeClr val="bg1"/>
                </a:solidFill>
              </a:rPr>
              <a:t>-drip shields ($30 billion), increasing total disposal costs by over $200 billion</a:t>
            </a:r>
          </a:p>
        </p:txBody>
      </p:sp>
    </p:spTree>
    <p:extLst>
      <p:ext uri="{BB962C8B-B14F-4D97-AF65-F5344CB8AC3E}">
        <p14:creationId xmlns:p14="http://schemas.microsoft.com/office/powerpoint/2010/main" val="288824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3048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LNT for Nuclear Waste Disposal?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grpSp>
        <p:nvGrpSpPr>
          <p:cNvPr id="2" name="Group 1"/>
          <p:cNvGrpSpPr/>
          <p:nvPr/>
        </p:nvGrpSpPr>
        <p:grpSpPr>
          <a:xfrm>
            <a:off x="-1" y="1265373"/>
            <a:ext cx="9144002" cy="5596128"/>
            <a:chOff x="-1" y="1265373"/>
            <a:chExt cx="9144002" cy="5596128"/>
          </a:xfrm>
        </p:grpSpPr>
        <p:pic>
          <p:nvPicPr>
            <p:cNvPr id="12" name="Picture 12"/>
            <p:cNvPicPr>
              <a:picLocks noChangeAspect="1" noChangeArrowheads="1"/>
            </p:cNvPicPr>
            <p:nvPr/>
          </p:nvPicPr>
          <p:blipFill>
            <a:blip r:embed="rId5" cstate="print">
              <a:lum bright="-36000" contrast="66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801" y="1265373"/>
              <a:ext cx="3886200" cy="55961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6" cstate="print">
              <a:grayscl/>
              <a:lum bright="-11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9027" r="8333" b="3473"/>
            <a:stretch>
              <a:fillRect/>
            </a:stretch>
          </p:blipFill>
          <p:spPr bwMode="auto">
            <a:xfrm>
              <a:off x="0" y="2332175"/>
              <a:ext cx="5562600" cy="45082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" y="1265373"/>
              <a:ext cx="3643131" cy="21636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sp>
          <p:nvSpPr>
            <p:cNvPr id="9" name="Text Box 11"/>
            <p:cNvSpPr txBox="1">
              <a:spLocks noChangeArrowheads="1"/>
            </p:cNvSpPr>
            <p:nvPr/>
          </p:nvSpPr>
          <p:spPr bwMode="auto">
            <a:xfrm>
              <a:off x="3657600" y="1268905"/>
              <a:ext cx="2286000" cy="109645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/>
          </p:spPr>
          <p:txBody>
            <a:bodyPr wrap="square" lIns="80010" tIns="40005" rIns="80010" bIns="40005">
              <a:spAutoFit/>
            </a:bodyPr>
            <a:lstStyle/>
            <a:p>
              <a:pPr>
                <a:defRPr/>
              </a:pPr>
              <a:r>
                <a:rPr lang="en-US" sz="2200" b="1" dirty="0">
                  <a:solidFill>
                    <a:schemeClr val="bg1"/>
                  </a:solidFill>
                </a:rPr>
                <a:t>The Hanford Nuclear </a:t>
              </a:r>
            </a:p>
            <a:p>
              <a:pPr>
                <a:defRPr/>
              </a:pPr>
              <a:r>
                <a:rPr lang="en-US" sz="2200" b="1" dirty="0">
                  <a:solidFill>
                    <a:schemeClr val="bg1"/>
                  </a:solidFill>
                </a:rPr>
                <a:t>Reservation</a:t>
              </a:r>
            </a:p>
          </p:txBody>
        </p:sp>
        <p:sp>
          <p:nvSpPr>
            <p:cNvPr id="13" name="Text Box 11"/>
            <p:cNvSpPr txBox="1">
              <a:spLocks noChangeArrowheads="1"/>
            </p:cNvSpPr>
            <p:nvPr/>
          </p:nvSpPr>
          <p:spPr bwMode="auto">
            <a:xfrm>
              <a:off x="5577071" y="2046856"/>
              <a:ext cx="1509529" cy="6963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/>
          </p:spPr>
          <p:txBody>
            <a:bodyPr wrap="square" lIns="80010" tIns="40005" rIns="80010" bIns="40005">
              <a:spAutoFit/>
            </a:bodyPr>
            <a:lstStyle/>
            <a:p>
              <a:pPr>
                <a:defRPr/>
              </a:pPr>
              <a:endParaRPr lang="en-US" sz="2000" b="1">
                <a:solidFill>
                  <a:schemeClr val="bg1"/>
                </a:solidFill>
              </a:endParaRPr>
            </a:p>
            <a:p>
              <a:pPr>
                <a:defRPr/>
              </a:pPr>
              <a:r>
                <a:rPr lang="en-US" sz="2000" b="1" dirty="0">
                  <a:solidFill>
                    <a:schemeClr val="bg1"/>
                  </a:solidFill>
                </a:rPr>
                <a:t>Tank Farms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46656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utoShape 3"/>
          <p:cNvSpPr>
            <a:spLocks noChangeAspect="1" noChangeArrowheads="1"/>
          </p:cNvSpPr>
          <p:nvPr/>
        </p:nvSpPr>
        <p:spPr bwMode="auto">
          <a:xfrm>
            <a:off x="-31115" y="363301"/>
            <a:ext cx="9206230" cy="596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141824" y="2364752"/>
            <a:ext cx="5478034" cy="2316117"/>
          </a:xfrm>
          <a:prstGeom prst="rect">
            <a:avLst/>
          </a:prstGeom>
          <a:solidFill>
            <a:srgbClr val="66CC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458850" y="2909478"/>
            <a:ext cx="2187865" cy="1608723"/>
          </a:xfrm>
          <a:prstGeom prst="rect">
            <a:avLst/>
          </a:prstGeom>
          <a:gradFill rotWithShape="0">
            <a:gsLst>
              <a:gs pos="0">
                <a:srgbClr val="181847"/>
              </a:gs>
              <a:gs pos="100000">
                <a:srgbClr val="333399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ctr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50">
                <a:solidFill>
                  <a:srgbClr val="000000"/>
                </a:solidFill>
                <a:effectLst/>
                <a:latin typeface="Arial"/>
                <a:ea typeface="Times New Roman"/>
              </a:rPr>
              <a:t> </a:t>
            </a:r>
            <a:endParaRPr lang="en-US" sz="1200">
              <a:effectLst/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15844" y="2367594"/>
            <a:ext cx="2661696" cy="2313274"/>
          </a:xfrm>
          <a:prstGeom prst="rect">
            <a:avLst/>
          </a:prstGeom>
          <a:solidFill>
            <a:srgbClr val="66CC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75136" y="2745775"/>
            <a:ext cx="2187865" cy="1608723"/>
          </a:xfrm>
          <a:prstGeom prst="rect">
            <a:avLst/>
          </a:prstGeom>
          <a:gradFill rotWithShape="0">
            <a:gsLst>
              <a:gs pos="0">
                <a:srgbClr val="181847"/>
              </a:gs>
              <a:gs pos="100000">
                <a:srgbClr val="333399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ctr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50">
                <a:solidFill>
                  <a:srgbClr val="000000"/>
                </a:solidFill>
                <a:effectLst/>
                <a:latin typeface="Arial"/>
                <a:ea typeface="Times New Roman"/>
              </a:rPr>
              <a:t> </a:t>
            </a:r>
            <a:endParaRPr lang="en-US" sz="1200">
              <a:effectLst/>
              <a:latin typeface="Times New Roman"/>
              <a:ea typeface="Times New Roman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2423278" y="1249331"/>
            <a:ext cx="3434788" cy="626512"/>
          </a:xfrm>
          <a:prstGeom prst="rect">
            <a:avLst/>
          </a:prstGeom>
          <a:gradFill rotWithShape="0">
            <a:gsLst>
              <a:gs pos="0">
                <a:srgbClr val="181847"/>
              </a:gs>
              <a:gs pos="100000">
                <a:srgbClr val="333399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ctr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50">
                <a:solidFill>
                  <a:srgbClr val="000000"/>
                </a:solidFill>
                <a:effectLst/>
                <a:latin typeface="Arial"/>
                <a:ea typeface="Times New Roman"/>
              </a:rPr>
              <a:t> </a:t>
            </a:r>
            <a:endParaRPr lang="en-US" sz="1200">
              <a:effectLst/>
              <a:latin typeface="Times New Roman"/>
              <a:ea typeface="Times New Roman"/>
            </a:endParaRPr>
          </a:p>
        </p:txBody>
      </p:sp>
      <p:sp>
        <p:nvSpPr>
          <p:cNvPr id="12" name="AutoShape 16"/>
          <p:cNvSpPr>
            <a:spLocks noChangeArrowheads="1"/>
          </p:cNvSpPr>
          <p:nvPr/>
        </p:nvSpPr>
        <p:spPr bwMode="auto">
          <a:xfrm>
            <a:off x="480241" y="2879114"/>
            <a:ext cx="913158" cy="944354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  <a:effectLst>
            <a:outerShdw blurRad="63500" dist="107763" dir="2700000" algn="ctr" rotWithShape="0">
              <a:srgbClr val="1C1C70">
                <a:alpha val="74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/>
          </a:p>
        </p:txBody>
      </p:sp>
      <p:grpSp>
        <p:nvGrpSpPr>
          <p:cNvPr id="13" name="Group 12"/>
          <p:cNvGrpSpPr>
            <a:grpSpLocks/>
          </p:cNvGrpSpPr>
          <p:nvPr/>
        </p:nvGrpSpPr>
        <p:grpSpPr bwMode="auto">
          <a:xfrm>
            <a:off x="709470" y="3071499"/>
            <a:ext cx="473717" cy="477539"/>
            <a:chOff x="1488" y="2373"/>
            <a:chExt cx="1248" cy="1250"/>
          </a:xfrm>
        </p:grpSpPr>
        <p:sp>
          <p:nvSpPr>
            <p:cNvPr id="86" name="AutoShape 18"/>
            <p:cNvSpPr>
              <a:spLocks noChangeArrowheads="1"/>
            </p:cNvSpPr>
            <p:nvPr/>
          </p:nvSpPr>
          <p:spPr bwMode="auto">
            <a:xfrm>
              <a:off x="1488" y="2544"/>
              <a:ext cx="1248" cy="1079"/>
            </a:xfrm>
            <a:prstGeom prst="triangle">
              <a:avLst>
                <a:gd name="adj" fmla="val 50000"/>
              </a:avLst>
            </a:prstGeom>
            <a:gradFill rotWithShape="0">
              <a:gsLst>
                <a:gs pos="0">
                  <a:srgbClr val="5E762F"/>
                </a:gs>
                <a:gs pos="50000">
                  <a:srgbClr val="CCFF66"/>
                </a:gs>
                <a:gs pos="100000">
                  <a:srgbClr val="5E762F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1869" y="2373"/>
              <a:ext cx="480" cy="576"/>
            </a:xfrm>
            <a:prstGeom prst="rect">
              <a:avLst/>
            </a:prstGeom>
            <a:gradFill rotWithShape="0">
              <a:gsLst>
                <a:gs pos="0">
                  <a:srgbClr val="5E762F"/>
                </a:gs>
                <a:gs pos="50000">
                  <a:srgbClr val="CCFF66"/>
                </a:gs>
                <a:gs pos="100000">
                  <a:srgbClr val="5E762F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4" name="Text Box 20"/>
          <p:cNvSpPr txBox="1">
            <a:spLocks noChangeArrowheads="1"/>
          </p:cNvSpPr>
          <p:nvPr/>
        </p:nvSpPr>
        <p:spPr bwMode="auto">
          <a:xfrm>
            <a:off x="474320" y="3839748"/>
            <a:ext cx="919079" cy="51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URANIUM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DISSOLUTION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sp>
        <p:nvSpPr>
          <p:cNvPr id="15" name="AutoShape 21"/>
          <p:cNvSpPr>
            <a:spLocks noChangeArrowheads="1"/>
          </p:cNvSpPr>
          <p:nvPr/>
        </p:nvSpPr>
        <p:spPr bwMode="auto">
          <a:xfrm>
            <a:off x="1477325" y="2879114"/>
            <a:ext cx="912019" cy="944354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  <a:effectLst>
            <a:outerShdw blurRad="63500" dist="107763" dir="2700000" algn="ctr" rotWithShape="0">
              <a:srgbClr val="1C1C70">
                <a:alpha val="74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/>
          </a:p>
        </p:txBody>
      </p:sp>
      <p:sp>
        <p:nvSpPr>
          <p:cNvPr id="16" name="Text Box 22"/>
          <p:cNvSpPr txBox="1">
            <a:spLocks noChangeArrowheads="1"/>
          </p:cNvSpPr>
          <p:nvPr/>
        </p:nvSpPr>
        <p:spPr bwMode="auto">
          <a:xfrm>
            <a:off x="1486777" y="3839748"/>
            <a:ext cx="889586" cy="51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URANIUM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SEPARATION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grpSp>
        <p:nvGrpSpPr>
          <p:cNvPr id="17" name="Group 16"/>
          <p:cNvGrpSpPr>
            <a:grpSpLocks/>
          </p:cNvGrpSpPr>
          <p:nvPr/>
        </p:nvGrpSpPr>
        <p:grpSpPr bwMode="auto">
          <a:xfrm>
            <a:off x="1532326" y="3092172"/>
            <a:ext cx="760908" cy="428312"/>
            <a:chOff x="2640" y="1187"/>
            <a:chExt cx="464" cy="253"/>
          </a:xfrm>
        </p:grpSpPr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2640" y="1282"/>
              <a:ext cx="127" cy="158"/>
            </a:xfrm>
            <a:prstGeom prst="rect">
              <a:avLst/>
            </a:prstGeom>
            <a:gradFill rotWithShape="0">
              <a:gsLst>
                <a:gs pos="0">
                  <a:srgbClr val="767600"/>
                </a:gs>
                <a:gs pos="50000">
                  <a:srgbClr val="FFFF00"/>
                </a:gs>
                <a:gs pos="100000">
                  <a:srgbClr val="767600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2809" y="1187"/>
              <a:ext cx="126" cy="158"/>
            </a:xfrm>
            <a:prstGeom prst="rect">
              <a:avLst/>
            </a:prstGeom>
            <a:gradFill rotWithShape="0">
              <a:gsLst>
                <a:gs pos="0">
                  <a:srgbClr val="4D5918"/>
                </a:gs>
                <a:gs pos="50000">
                  <a:srgbClr val="A6C133"/>
                </a:gs>
                <a:gs pos="100000">
                  <a:srgbClr val="4D5918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2977" y="1282"/>
              <a:ext cx="127" cy="158"/>
            </a:xfrm>
            <a:prstGeom prst="rect">
              <a:avLst/>
            </a:prstGeom>
            <a:gradFill rotWithShape="0">
              <a:gsLst>
                <a:gs pos="0">
                  <a:srgbClr val="3A3A76"/>
                </a:gs>
                <a:gs pos="50000">
                  <a:srgbClr val="7D7DFF"/>
                </a:gs>
                <a:gs pos="100000">
                  <a:srgbClr val="3A3A76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2703" y="1229"/>
              <a:ext cx="106" cy="53"/>
            </a:xfrm>
            <a:custGeom>
              <a:avLst/>
              <a:gdLst>
                <a:gd name="T0" fmla="*/ 0 w 160"/>
                <a:gd name="T1" fmla="*/ 53 h 80"/>
                <a:gd name="T2" fmla="*/ 0 w 160"/>
                <a:gd name="T3" fmla="*/ 0 h 80"/>
                <a:gd name="T4" fmla="*/ 106 w 160"/>
                <a:gd name="T5" fmla="*/ 0 h 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0" h="80">
                  <a:moveTo>
                    <a:pt x="0" y="80"/>
                  </a:moveTo>
                  <a:lnTo>
                    <a:pt x="0" y="0"/>
                  </a:lnTo>
                  <a:lnTo>
                    <a:pt x="160" y="0"/>
                  </a:lnTo>
                </a:path>
              </a:pathLst>
            </a:custGeom>
            <a:noFill/>
            <a:ln w="31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BBE0E3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2935" y="1224"/>
              <a:ext cx="106" cy="58"/>
            </a:xfrm>
            <a:custGeom>
              <a:avLst/>
              <a:gdLst>
                <a:gd name="T0" fmla="*/ 0 w 160"/>
                <a:gd name="T1" fmla="*/ 0 h 88"/>
                <a:gd name="T2" fmla="*/ 106 w 160"/>
                <a:gd name="T3" fmla="*/ 0 h 88"/>
                <a:gd name="T4" fmla="*/ 106 w 160"/>
                <a:gd name="T5" fmla="*/ 58 h 88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0" h="88">
                  <a:moveTo>
                    <a:pt x="0" y="0"/>
                  </a:moveTo>
                  <a:lnTo>
                    <a:pt x="160" y="0"/>
                  </a:lnTo>
                  <a:lnTo>
                    <a:pt x="160" y="88"/>
                  </a:lnTo>
                </a:path>
              </a:pathLst>
            </a:custGeom>
            <a:noFill/>
            <a:ln w="31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BBE0E3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cxnSp>
        <p:nvCxnSpPr>
          <p:cNvPr id="18" name="Line 47"/>
          <p:cNvCxnSpPr/>
          <p:nvPr/>
        </p:nvCxnSpPr>
        <p:spPr bwMode="auto">
          <a:xfrm>
            <a:off x="5846110" y="5087474"/>
            <a:ext cx="0" cy="357508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19" name="Text Box 48"/>
          <p:cNvSpPr txBox="1">
            <a:spLocks noChangeArrowheads="1"/>
          </p:cNvSpPr>
          <p:nvPr/>
        </p:nvSpPr>
        <p:spPr bwMode="auto">
          <a:xfrm>
            <a:off x="7015599" y="1258633"/>
            <a:ext cx="1026120" cy="655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2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COATING REMOVAL WASTE</a:t>
            </a:r>
            <a:endParaRPr lang="en-US" sz="2000">
              <a:effectLst/>
              <a:latin typeface="Times New Roman"/>
              <a:ea typeface="Times New Roman"/>
            </a:endParaRPr>
          </a:p>
        </p:txBody>
      </p:sp>
      <p:cxnSp>
        <p:nvCxnSpPr>
          <p:cNvPr id="20" name="Line 53"/>
          <p:cNvCxnSpPr/>
          <p:nvPr/>
        </p:nvCxnSpPr>
        <p:spPr bwMode="auto">
          <a:xfrm>
            <a:off x="1460699" y="4704512"/>
            <a:ext cx="0" cy="710107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pic>
        <p:nvPicPr>
          <p:cNvPr id="21" name="Picture 2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0484" y="5437489"/>
            <a:ext cx="671061" cy="52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Box 56"/>
          <p:cNvSpPr txBox="1">
            <a:spLocks noChangeArrowheads="1"/>
          </p:cNvSpPr>
          <p:nvPr/>
        </p:nvSpPr>
        <p:spPr bwMode="auto">
          <a:xfrm>
            <a:off x="768625" y="6024642"/>
            <a:ext cx="1517375" cy="368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Other SSTs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sp>
        <p:nvSpPr>
          <p:cNvPr id="23" name="Text Box 58"/>
          <p:cNvSpPr txBox="1">
            <a:spLocks noChangeArrowheads="1"/>
          </p:cNvSpPr>
          <p:nvPr/>
        </p:nvSpPr>
        <p:spPr bwMode="auto">
          <a:xfrm>
            <a:off x="4657945" y="5938543"/>
            <a:ext cx="2418689" cy="758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SSTs B-201 through B-204, 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T-201 through T-204, 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and T-104, T-110, &amp; T-111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 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cxnSp>
        <p:nvCxnSpPr>
          <p:cNvPr id="24" name="Line 60"/>
          <p:cNvCxnSpPr/>
          <p:nvPr/>
        </p:nvCxnSpPr>
        <p:spPr bwMode="auto">
          <a:xfrm flipH="1" flipV="1">
            <a:off x="6163477" y="5733367"/>
            <a:ext cx="2714534" cy="0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25" name="Line 61"/>
          <p:cNvCxnSpPr/>
          <p:nvPr/>
        </p:nvCxnSpPr>
        <p:spPr bwMode="auto">
          <a:xfrm>
            <a:off x="4606361" y="5414620"/>
            <a:ext cx="0" cy="318747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26" name="Text Box 64"/>
          <p:cNvSpPr txBox="1">
            <a:spLocks noChangeArrowheads="1"/>
          </p:cNvSpPr>
          <p:nvPr/>
        </p:nvSpPr>
        <p:spPr bwMode="auto">
          <a:xfrm>
            <a:off x="115844" y="2400153"/>
            <a:ext cx="2661696" cy="330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REPROCESSING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sp>
        <p:nvSpPr>
          <p:cNvPr id="28" name="Rectangle 27"/>
          <p:cNvSpPr>
            <a:spLocks noChangeArrowheads="1"/>
          </p:cNvSpPr>
          <p:nvPr/>
        </p:nvSpPr>
        <p:spPr bwMode="auto">
          <a:xfrm>
            <a:off x="6272113" y="4760329"/>
            <a:ext cx="1507012" cy="654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BUILDING 224 CONCENTRATION WASTES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cxnSp>
        <p:nvCxnSpPr>
          <p:cNvPr id="29" name="Line 84"/>
          <p:cNvCxnSpPr/>
          <p:nvPr/>
        </p:nvCxnSpPr>
        <p:spPr bwMode="auto">
          <a:xfrm>
            <a:off x="4589280" y="5729749"/>
            <a:ext cx="934680" cy="0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30" name="Line 86"/>
          <p:cNvCxnSpPr/>
          <p:nvPr/>
        </p:nvCxnSpPr>
        <p:spPr bwMode="auto">
          <a:xfrm>
            <a:off x="4589280" y="4496494"/>
            <a:ext cx="9907" cy="278306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31" name="Text Box 66"/>
          <p:cNvSpPr txBox="1">
            <a:spLocks noChangeArrowheads="1"/>
          </p:cNvSpPr>
          <p:nvPr/>
        </p:nvSpPr>
        <p:spPr bwMode="auto">
          <a:xfrm>
            <a:off x="3188171" y="2354964"/>
            <a:ext cx="2657939" cy="533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PLUTONIUM DECONTAMINATION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sp>
        <p:nvSpPr>
          <p:cNvPr id="32" name="AutoShape 29"/>
          <p:cNvSpPr>
            <a:spLocks noChangeArrowheads="1"/>
          </p:cNvSpPr>
          <p:nvPr/>
        </p:nvSpPr>
        <p:spPr bwMode="auto">
          <a:xfrm>
            <a:off x="3565664" y="3088296"/>
            <a:ext cx="912019" cy="944483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  <a:effectLst>
            <a:outerShdw blurRad="63500" dist="107763" dir="2700000" algn="ctr" rotWithShape="0">
              <a:srgbClr val="1C1C70">
                <a:alpha val="74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/>
          </a:p>
        </p:txBody>
      </p:sp>
      <p:sp>
        <p:nvSpPr>
          <p:cNvPr id="33" name="Text Box 30"/>
          <p:cNvSpPr txBox="1">
            <a:spLocks noChangeArrowheads="1"/>
          </p:cNvSpPr>
          <p:nvPr/>
        </p:nvSpPr>
        <p:spPr bwMode="auto">
          <a:xfrm>
            <a:off x="3515674" y="4043115"/>
            <a:ext cx="984102" cy="47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1</a:t>
            </a:r>
            <a:r>
              <a:rPr lang="en-US" sz="1050" b="1" baseline="30000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ST</a:t>
            </a: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 DECON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CYCLE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grpSp>
        <p:nvGrpSpPr>
          <p:cNvPr id="34" name="Group 33"/>
          <p:cNvGrpSpPr>
            <a:grpSpLocks/>
          </p:cNvGrpSpPr>
          <p:nvPr/>
        </p:nvGrpSpPr>
        <p:grpSpPr bwMode="auto">
          <a:xfrm>
            <a:off x="3621690" y="3276804"/>
            <a:ext cx="762160" cy="428312"/>
            <a:chOff x="2640" y="1187"/>
            <a:chExt cx="464" cy="253"/>
          </a:xfrm>
        </p:grpSpPr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2640" y="1282"/>
              <a:ext cx="127" cy="158"/>
            </a:xfrm>
            <a:prstGeom prst="rect">
              <a:avLst/>
            </a:prstGeom>
            <a:gradFill rotWithShape="0">
              <a:gsLst>
                <a:gs pos="0">
                  <a:srgbClr val="767600"/>
                </a:gs>
                <a:gs pos="50000">
                  <a:srgbClr val="FFFF00"/>
                </a:gs>
                <a:gs pos="100000">
                  <a:srgbClr val="767600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7" name="Rectangle 76"/>
            <p:cNvSpPr>
              <a:spLocks noChangeArrowheads="1"/>
            </p:cNvSpPr>
            <p:nvPr/>
          </p:nvSpPr>
          <p:spPr bwMode="auto">
            <a:xfrm>
              <a:off x="2809" y="1187"/>
              <a:ext cx="126" cy="158"/>
            </a:xfrm>
            <a:prstGeom prst="rect">
              <a:avLst/>
            </a:prstGeom>
            <a:gradFill rotWithShape="0">
              <a:gsLst>
                <a:gs pos="0">
                  <a:srgbClr val="4D5918"/>
                </a:gs>
                <a:gs pos="50000">
                  <a:srgbClr val="A6C133"/>
                </a:gs>
                <a:gs pos="100000">
                  <a:srgbClr val="4D5918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8" name="Rectangle 77"/>
            <p:cNvSpPr>
              <a:spLocks noChangeArrowheads="1"/>
            </p:cNvSpPr>
            <p:nvPr/>
          </p:nvSpPr>
          <p:spPr bwMode="auto">
            <a:xfrm>
              <a:off x="2977" y="1282"/>
              <a:ext cx="127" cy="158"/>
            </a:xfrm>
            <a:prstGeom prst="rect">
              <a:avLst/>
            </a:prstGeom>
            <a:gradFill rotWithShape="0">
              <a:gsLst>
                <a:gs pos="0">
                  <a:srgbClr val="3A3A76"/>
                </a:gs>
                <a:gs pos="50000">
                  <a:srgbClr val="7D7DFF"/>
                </a:gs>
                <a:gs pos="100000">
                  <a:srgbClr val="3A3A76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2703" y="1229"/>
              <a:ext cx="106" cy="53"/>
            </a:xfrm>
            <a:custGeom>
              <a:avLst/>
              <a:gdLst>
                <a:gd name="T0" fmla="*/ 0 w 160"/>
                <a:gd name="T1" fmla="*/ 53 h 80"/>
                <a:gd name="T2" fmla="*/ 0 w 160"/>
                <a:gd name="T3" fmla="*/ 0 h 80"/>
                <a:gd name="T4" fmla="*/ 106 w 160"/>
                <a:gd name="T5" fmla="*/ 0 h 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0" h="80">
                  <a:moveTo>
                    <a:pt x="0" y="80"/>
                  </a:moveTo>
                  <a:lnTo>
                    <a:pt x="0" y="0"/>
                  </a:lnTo>
                  <a:lnTo>
                    <a:pt x="160" y="0"/>
                  </a:lnTo>
                </a:path>
              </a:pathLst>
            </a:custGeom>
            <a:noFill/>
            <a:ln w="31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BBE0E3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2935" y="1224"/>
              <a:ext cx="106" cy="58"/>
            </a:xfrm>
            <a:custGeom>
              <a:avLst/>
              <a:gdLst>
                <a:gd name="T0" fmla="*/ 0 w 160"/>
                <a:gd name="T1" fmla="*/ 0 h 88"/>
                <a:gd name="T2" fmla="*/ 106 w 160"/>
                <a:gd name="T3" fmla="*/ 0 h 88"/>
                <a:gd name="T4" fmla="*/ 106 w 160"/>
                <a:gd name="T5" fmla="*/ 58 h 88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0" h="88">
                  <a:moveTo>
                    <a:pt x="0" y="0"/>
                  </a:moveTo>
                  <a:lnTo>
                    <a:pt x="160" y="0"/>
                  </a:lnTo>
                  <a:lnTo>
                    <a:pt x="160" y="88"/>
                  </a:lnTo>
                </a:path>
              </a:pathLst>
            </a:custGeom>
            <a:noFill/>
            <a:ln w="31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BBE0E3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35" name="AutoShape 37"/>
          <p:cNvSpPr>
            <a:spLocks noChangeArrowheads="1"/>
          </p:cNvSpPr>
          <p:nvPr/>
        </p:nvSpPr>
        <p:spPr bwMode="auto">
          <a:xfrm>
            <a:off x="4588711" y="3088296"/>
            <a:ext cx="912019" cy="944483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  <a:effectLst>
            <a:outerShdw blurRad="63500" dist="107763" dir="2700000" algn="ctr" rotWithShape="0">
              <a:srgbClr val="1C1C70">
                <a:alpha val="74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/>
          </a:p>
        </p:txBody>
      </p:sp>
      <p:sp>
        <p:nvSpPr>
          <p:cNvPr id="36" name="Text Box 38"/>
          <p:cNvSpPr txBox="1">
            <a:spLocks noChangeArrowheads="1"/>
          </p:cNvSpPr>
          <p:nvPr/>
        </p:nvSpPr>
        <p:spPr bwMode="auto">
          <a:xfrm>
            <a:off x="4539972" y="4043115"/>
            <a:ext cx="983988" cy="453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2</a:t>
            </a:r>
            <a:r>
              <a:rPr lang="en-US" sz="1050" b="1" baseline="30000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ND</a:t>
            </a: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 DECON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CYCLE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grpSp>
        <p:nvGrpSpPr>
          <p:cNvPr id="37" name="Group 36"/>
          <p:cNvGrpSpPr>
            <a:grpSpLocks/>
          </p:cNvGrpSpPr>
          <p:nvPr/>
        </p:nvGrpSpPr>
        <p:grpSpPr bwMode="auto">
          <a:xfrm>
            <a:off x="4657945" y="3276804"/>
            <a:ext cx="760908" cy="428312"/>
            <a:chOff x="2640" y="1187"/>
            <a:chExt cx="464" cy="253"/>
          </a:xfrm>
        </p:grpSpPr>
        <p:sp>
          <p:nvSpPr>
            <p:cNvPr id="71" name="Rectangle 70"/>
            <p:cNvSpPr>
              <a:spLocks noChangeArrowheads="1"/>
            </p:cNvSpPr>
            <p:nvPr/>
          </p:nvSpPr>
          <p:spPr bwMode="auto">
            <a:xfrm>
              <a:off x="2640" y="1282"/>
              <a:ext cx="127" cy="158"/>
            </a:xfrm>
            <a:prstGeom prst="rect">
              <a:avLst/>
            </a:prstGeom>
            <a:gradFill rotWithShape="0">
              <a:gsLst>
                <a:gs pos="0">
                  <a:srgbClr val="767600"/>
                </a:gs>
                <a:gs pos="50000">
                  <a:srgbClr val="FFFF00"/>
                </a:gs>
                <a:gs pos="100000">
                  <a:srgbClr val="767600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2" name="Rectangle 71"/>
            <p:cNvSpPr>
              <a:spLocks noChangeArrowheads="1"/>
            </p:cNvSpPr>
            <p:nvPr/>
          </p:nvSpPr>
          <p:spPr bwMode="auto">
            <a:xfrm>
              <a:off x="2809" y="1187"/>
              <a:ext cx="126" cy="158"/>
            </a:xfrm>
            <a:prstGeom prst="rect">
              <a:avLst/>
            </a:prstGeom>
            <a:gradFill rotWithShape="0">
              <a:gsLst>
                <a:gs pos="0">
                  <a:srgbClr val="4D5918"/>
                </a:gs>
                <a:gs pos="50000">
                  <a:srgbClr val="A6C133"/>
                </a:gs>
                <a:gs pos="100000">
                  <a:srgbClr val="4D5918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2977" y="1282"/>
              <a:ext cx="127" cy="158"/>
            </a:xfrm>
            <a:prstGeom prst="rect">
              <a:avLst/>
            </a:prstGeom>
            <a:gradFill rotWithShape="0">
              <a:gsLst>
                <a:gs pos="0">
                  <a:srgbClr val="3A3A76"/>
                </a:gs>
                <a:gs pos="50000">
                  <a:srgbClr val="7D7DFF"/>
                </a:gs>
                <a:gs pos="100000">
                  <a:srgbClr val="3A3A76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2703" y="1229"/>
              <a:ext cx="106" cy="53"/>
            </a:xfrm>
            <a:custGeom>
              <a:avLst/>
              <a:gdLst>
                <a:gd name="T0" fmla="*/ 0 w 160"/>
                <a:gd name="T1" fmla="*/ 53 h 80"/>
                <a:gd name="T2" fmla="*/ 0 w 160"/>
                <a:gd name="T3" fmla="*/ 0 h 80"/>
                <a:gd name="T4" fmla="*/ 106 w 160"/>
                <a:gd name="T5" fmla="*/ 0 h 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0" h="80">
                  <a:moveTo>
                    <a:pt x="0" y="80"/>
                  </a:moveTo>
                  <a:lnTo>
                    <a:pt x="0" y="0"/>
                  </a:lnTo>
                  <a:lnTo>
                    <a:pt x="160" y="0"/>
                  </a:lnTo>
                </a:path>
              </a:pathLst>
            </a:custGeom>
            <a:noFill/>
            <a:ln w="31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BBE0E3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2935" y="1224"/>
              <a:ext cx="106" cy="58"/>
            </a:xfrm>
            <a:custGeom>
              <a:avLst/>
              <a:gdLst>
                <a:gd name="T0" fmla="*/ 0 w 160"/>
                <a:gd name="T1" fmla="*/ 0 h 88"/>
                <a:gd name="T2" fmla="*/ 106 w 160"/>
                <a:gd name="T3" fmla="*/ 0 h 88"/>
                <a:gd name="T4" fmla="*/ 106 w 160"/>
                <a:gd name="T5" fmla="*/ 58 h 88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0" h="88">
                  <a:moveTo>
                    <a:pt x="0" y="0"/>
                  </a:moveTo>
                  <a:lnTo>
                    <a:pt x="160" y="0"/>
                  </a:lnTo>
                  <a:lnTo>
                    <a:pt x="160" y="88"/>
                  </a:lnTo>
                </a:path>
              </a:pathLst>
            </a:custGeom>
            <a:noFill/>
            <a:ln w="31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BBE0E3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38" name="Rectangle 37"/>
          <p:cNvSpPr>
            <a:spLocks noChangeArrowheads="1"/>
          </p:cNvSpPr>
          <p:nvPr/>
        </p:nvSpPr>
        <p:spPr bwMode="auto">
          <a:xfrm>
            <a:off x="5962944" y="2895135"/>
            <a:ext cx="1357381" cy="1608852"/>
          </a:xfrm>
          <a:prstGeom prst="rect">
            <a:avLst/>
          </a:prstGeom>
          <a:gradFill rotWithShape="0">
            <a:gsLst>
              <a:gs pos="0">
                <a:srgbClr val="181847"/>
              </a:gs>
              <a:gs pos="100000">
                <a:srgbClr val="333399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ctr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50">
                <a:solidFill>
                  <a:srgbClr val="000000"/>
                </a:solidFill>
                <a:effectLst/>
                <a:latin typeface="Arial"/>
                <a:ea typeface="Times New Roman"/>
              </a:rPr>
              <a:t> </a:t>
            </a:r>
            <a:endParaRPr lang="en-US" sz="1200">
              <a:effectLst/>
              <a:latin typeface="Times New Roman"/>
              <a:ea typeface="Times New Roman"/>
            </a:endParaRPr>
          </a:p>
        </p:txBody>
      </p:sp>
      <p:sp>
        <p:nvSpPr>
          <p:cNvPr id="39" name="AutoShape 69"/>
          <p:cNvSpPr>
            <a:spLocks noChangeArrowheads="1"/>
          </p:cNvSpPr>
          <p:nvPr/>
        </p:nvSpPr>
        <p:spPr bwMode="auto">
          <a:xfrm>
            <a:off x="6163477" y="3092689"/>
            <a:ext cx="913158" cy="94409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  <a:effectLst>
            <a:outerShdw blurRad="63500" dist="107763" dir="2700000" algn="ctr" rotWithShape="0">
              <a:srgbClr val="1C1C70">
                <a:alpha val="74998"/>
              </a:srgbClr>
            </a:outerShdw>
          </a:effectLst>
          <a:extLs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/>
          </a:p>
        </p:txBody>
      </p:sp>
      <p:sp>
        <p:nvSpPr>
          <p:cNvPr id="40" name="Text Box 70"/>
          <p:cNvSpPr txBox="1">
            <a:spLocks noChangeArrowheads="1"/>
          </p:cNvSpPr>
          <p:nvPr/>
        </p:nvSpPr>
        <p:spPr bwMode="auto">
          <a:xfrm>
            <a:off x="5915687" y="4053322"/>
            <a:ext cx="1450872" cy="465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IN 224 B &amp; T 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FFFFFF"/>
                </a:solidFill>
                <a:effectLst/>
                <a:latin typeface="Arial Narrow"/>
                <a:ea typeface="Times New Roman"/>
                <a:cs typeface="Arial Narrow"/>
              </a:rPr>
              <a:t>PROCESSING PLANTS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grpSp>
        <p:nvGrpSpPr>
          <p:cNvPr id="41" name="Group 40"/>
          <p:cNvGrpSpPr>
            <a:grpSpLocks/>
          </p:cNvGrpSpPr>
          <p:nvPr/>
        </p:nvGrpSpPr>
        <p:grpSpPr bwMode="auto">
          <a:xfrm>
            <a:off x="6233054" y="3292827"/>
            <a:ext cx="762160" cy="428312"/>
            <a:chOff x="2640" y="1187"/>
            <a:chExt cx="464" cy="253"/>
          </a:xfrm>
        </p:grpSpPr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2640" y="1282"/>
              <a:ext cx="127" cy="158"/>
            </a:xfrm>
            <a:prstGeom prst="rect">
              <a:avLst/>
            </a:prstGeom>
            <a:gradFill rotWithShape="0">
              <a:gsLst>
                <a:gs pos="0">
                  <a:srgbClr val="767600"/>
                </a:gs>
                <a:gs pos="50000">
                  <a:srgbClr val="FFFF00"/>
                </a:gs>
                <a:gs pos="100000">
                  <a:srgbClr val="767600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67" name="Rectangle 66"/>
            <p:cNvSpPr>
              <a:spLocks noChangeArrowheads="1"/>
            </p:cNvSpPr>
            <p:nvPr/>
          </p:nvSpPr>
          <p:spPr bwMode="auto">
            <a:xfrm>
              <a:off x="2809" y="1187"/>
              <a:ext cx="126" cy="158"/>
            </a:xfrm>
            <a:prstGeom prst="rect">
              <a:avLst/>
            </a:prstGeom>
            <a:gradFill rotWithShape="0">
              <a:gsLst>
                <a:gs pos="0">
                  <a:srgbClr val="4D5918"/>
                </a:gs>
                <a:gs pos="50000">
                  <a:srgbClr val="A6C133"/>
                </a:gs>
                <a:gs pos="100000">
                  <a:srgbClr val="4D5918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68" name="Rectangle 67"/>
            <p:cNvSpPr>
              <a:spLocks noChangeArrowheads="1"/>
            </p:cNvSpPr>
            <p:nvPr/>
          </p:nvSpPr>
          <p:spPr bwMode="auto">
            <a:xfrm>
              <a:off x="2977" y="1282"/>
              <a:ext cx="127" cy="158"/>
            </a:xfrm>
            <a:prstGeom prst="rect">
              <a:avLst/>
            </a:prstGeom>
            <a:gradFill rotWithShape="0">
              <a:gsLst>
                <a:gs pos="0">
                  <a:srgbClr val="3A3A76"/>
                </a:gs>
                <a:gs pos="50000">
                  <a:srgbClr val="7D7DFF"/>
                </a:gs>
                <a:gs pos="100000">
                  <a:srgbClr val="3A3A76"/>
                </a:gs>
              </a:gsLst>
              <a:lin ang="0" scaled="1"/>
            </a:gradFill>
            <a:ln w="317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ctr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2703" y="1229"/>
              <a:ext cx="106" cy="53"/>
            </a:xfrm>
            <a:custGeom>
              <a:avLst/>
              <a:gdLst>
                <a:gd name="T0" fmla="*/ 0 w 160"/>
                <a:gd name="T1" fmla="*/ 53 h 80"/>
                <a:gd name="T2" fmla="*/ 0 w 160"/>
                <a:gd name="T3" fmla="*/ 0 h 80"/>
                <a:gd name="T4" fmla="*/ 106 w 160"/>
                <a:gd name="T5" fmla="*/ 0 h 8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0" h="80">
                  <a:moveTo>
                    <a:pt x="0" y="80"/>
                  </a:moveTo>
                  <a:lnTo>
                    <a:pt x="0" y="0"/>
                  </a:lnTo>
                  <a:lnTo>
                    <a:pt x="160" y="0"/>
                  </a:lnTo>
                </a:path>
              </a:pathLst>
            </a:custGeom>
            <a:noFill/>
            <a:ln w="31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BBE0E3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2935" y="1224"/>
              <a:ext cx="106" cy="58"/>
            </a:xfrm>
            <a:custGeom>
              <a:avLst/>
              <a:gdLst>
                <a:gd name="T0" fmla="*/ 0 w 160"/>
                <a:gd name="T1" fmla="*/ 0 h 88"/>
                <a:gd name="T2" fmla="*/ 106 w 160"/>
                <a:gd name="T3" fmla="*/ 0 h 88"/>
                <a:gd name="T4" fmla="*/ 106 w 160"/>
                <a:gd name="T5" fmla="*/ 58 h 88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0" h="88">
                  <a:moveTo>
                    <a:pt x="0" y="0"/>
                  </a:moveTo>
                  <a:lnTo>
                    <a:pt x="160" y="0"/>
                  </a:lnTo>
                  <a:lnTo>
                    <a:pt x="160" y="88"/>
                  </a:lnTo>
                </a:path>
              </a:pathLst>
            </a:custGeom>
            <a:noFill/>
            <a:ln w="317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BBE0E3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42" name="Text Box 81"/>
          <p:cNvSpPr txBox="1">
            <a:spLocks noChangeArrowheads="1"/>
          </p:cNvSpPr>
          <p:nvPr/>
        </p:nvSpPr>
        <p:spPr bwMode="auto">
          <a:xfrm>
            <a:off x="5276624" y="2364139"/>
            <a:ext cx="2658052" cy="509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PLUTONIUM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 CONCENTRATION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endParaRPr lang="en-US" sz="1600">
              <a:effectLst/>
              <a:latin typeface="Times New Roman"/>
              <a:ea typeface="Times New Roman"/>
            </a:endParaRPr>
          </a:p>
        </p:txBody>
      </p:sp>
      <p:sp>
        <p:nvSpPr>
          <p:cNvPr id="43" name="AutoShape 45"/>
          <p:cNvSpPr>
            <a:spLocks noChangeArrowheads="1"/>
          </p:cNvSpPr>
          <p:nvPr/>
        </p:nvSpPr>
        <p:spPr bwMode="auto">
          <a:xfrm rot="5400000">
            <a:off x="3939486" y="817248"/>
            <a:ext cx="447693" cy="358590"/>
          </a:xfrm>
          <a:prstGeom prst="rightArrow">
            <a:avLst>
              <a:gd name="adj1" fmla="val 50000"/>
              <a:gd name="adj2" fmla="val 62964"/>
            </a:avLst>
          </a:prstGeom>
          <a:solidFill>
            <a:srgbClr val="FFCCCC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/>
          </a:p>
        </p:txBody>
      </p:sp>
      <p:sp>
        <p:nvSpPr>
          <p:cNvPr id="44" name="Text Box 10"/>
          <p:cNvSpPr txBox="1">
            <a:spLocks noChangeArrowheads="1"/>
          </p:cNvSpPr>
          <p:nvPr/>
        </p:nvSpPr>
        <p:spPr bwMode="auto">
          <a:xfrm>
            <a:off x="7589753" y="3297478"/>
            <a:ext cx="1102417" cy="525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PLUTONIUM PRODUCT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sp>
        <p:nvSpPr>
          <p:cNvPr id="45" name="Text Box 10"/>
          <p:cNvSpPr txBox="1">
            <a:spLocks noChangeArrowheads="1"/>
          </p:cNvSpPr>
          <p:nvPr/>
        </p:nvSpPr>
        <p:spPr bwMode="auto">
          <a:xfrm>
            <a:off x="746821" y="1783591"/>
            <a:ext cx="1413520" cy="311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2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SPENT    FUEL</a:t>
            </a:r>
            <a:endParaRPr lang="en-US" sz="2000">
              <a:effectLst/>
              <a:latin typeface="Times New Roman"/>
              <a:ea typeface="Times New Roman"/>
            </a:endParaRPr>
          </a:p>
        </p:txBody>
      </p:sp>
      <p:sp>
        <p:nvSpPr>
          <p:cNvPr id="46" name="Text Box 10"/>
          <p:cNvSpPr txBox="1">
            <a:spLocks noChangeArrowheads="1"/>
          </p:cNvSpPr>
          <p:nvPr/>
        </p:nvSpPr>
        <p:spPr bwMode="auto">
          <a:xfrm>
            <a:off x="565078" y="4813690"/>
            <a:ext cx="1821988" cy="290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METAL    WASTE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1070794" y="5594730"/>
            <a:ext cx="828322" cy="304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2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HLW</a:t>
            </a:r>
            <a:endParaRPr lang="en-US" sz="1200">
              <a:effectLst/>
              <a:latin typeface="Times New Roman"/>
              <a:ea typeface="Times New Roman"/>
            </a:endParaRPr>
          </a:p>
        </p:txBody>
      </p:sp>
      <p:cxnSp>
        <p:nvCxnSpPr>
          <p:cNvPr id="48" name="Line 54"/>
          <p:cNvCxnSpPr/>
          <p:nvPr/>
        </p:nvCxnSpPr>
        <p:spPr bwMode="auto">
          <a:xfrm>
            <a:off x="2529408" y="3464281"/>
            <a:ext cx="929442" cy="0"/>
          </a:xfrm>
          <a:prstGeom prst="line">
            <a:avLst/>
          </a:prstGeom>
          <a:noFill/>
          <a:ln w="57150">
            <a:solidFill>
              <a:srgbClr val="17365D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49" name="Straight Connector 48"/>
          <p:cNvCxnSpPr/>
          <p:nvPr/>
        </p:nvCxnSpPr>
        <p:spPr bwMode="auto">
          <a:xfrm>
            <a:off x="5858067" y="1562522"/>
            <a:ext cx="1136465" cy="0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50" name="Oval 49"/>
          <p:cNvSpPr>
            <a:spLocks noChangeArrowheads="1"/>
          </p:cNvSpPr>
          <p:nvPr/>
        </p:nvSpPr>
        <p:spPr bwMode="auto">
          <a:xfrm>
            <a:off x="7651814" y="3162201"/>
            <a:ext cx="954835" cy="677289"/>
          </a:xfrm>
          <a:prstGeom prst="ellipse">
            <a:avLst/>
          </a:prstGeom>
          <a:noFill/>
          <a:ln w="25400">
            <a:solidFill>
              <a:srgbClr val="243F6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900">
                <a:effectLst/>
                <a:latin typeface="Arial"/>
                <a:ea typeface="Times New Roman"/>
              </a:rPr>
              <a:t> </a:t>
            </a:r>
            <a:endParaRPr lang="en-US" sz="1200">
              <a:effectLst/>
              <a:latin typeface="Times New Roman"/>
              <a:ea typeface="Times New Roman"/>
            </a:endParaRPr>
          </a:p>
        </p:txBody>
      </p:sp>
      <p:cxnSp>
        <p:nvCxnSpPr>
          <p:cNvPr id="51" name="Line 54"/>
          <p:cNvCxnSpPr/>
          <p:nvPr/>
        </p:nvCxnSpPr>
        <p:spPr bwMode="auto">
          <a:xfrm>
            <a:off x="5637720" y="3498520"/>
            <a:ext cx="325225" cy="0"/>
          </a:xfrm>
          <a:prstGeom prst="line">
            <a:avLst/>
          </a:prstGeom>
          <a:noFill/>
          <a:ln w="57150">
            <a:solidFill>
              <a:srgbClr val="17365D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52" name="Line 54"/>
          <p:cNvCxnSpPr/>
          <p:nvPr/>
        </p:nvCxnSpPr>
        <p:spPr bwMode="auto">
          <a:xfrm>
            <a:off x="7319301" y="3519709"/>
            <a:ext cx="325225" cy="0"/>
          </a:xfrm>
          <a:prstGeom prst="line">
            <a:avLst/>
          </a:prstGeom>
          <a:noFill/>
          <a:ln w="57150">
            <a:solidFill>
              <a:srgbClr val="17365D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>
            <a:off x="8849429" y="1562522"/>
            <a:ext cx="0" cy="4170845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54" name="Straight Connector 53"/>
          <p:cNvCxnSpPr/>
          <p:nvPr/>
        </p:nvCxnSpPr>
        <p:spPr bwMode="auto">
          <a:xfrm flipH="1">
            <a:off x="8041719" y="1562522"/>
            <a:ext cx="807710" cy="0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pic>
        <p:nvPicPr>
          <p:cNvPr id="55" name="Picture 5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11206" y="5436455"/>
            <a:ext cx="671061" cy="52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 Box 10"/>
          <p:cNvSpPr txBox="1">
            <a:spLocks noChangeArrowheads="1"/>
          </p:cNvSpPr>
          <p:nvPr/>
        </p:nvSpPr>
        <p:spPr bwMode="auto">
          <a:xfrm>
            <a:off x="5446411" y="5595763"/>
            <a:ext cx="828322" cy="304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2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TRU</a:t>
            </a:r>
            <a:endParaRPr lang="en-US" sz="1200">
              <a:effectLst/>
              <a:latin typeface="Times New Roman"/>
              <a:ea typeface="Times New Roman"/>
            </a:endParaRPr>
          </a:p>
        </p:txBody>
      </p:sp>
      <p:cxnSp>
        <p:nvCxnSpPr>
          <p:cNvPr id="57" name="Straight Connector 56"/>
          <p:cNvCxnSpPr/>
          <p:nvPr/>
        </p:nvCxnSpPr>
        <p:spPr bwMode="auto">
          <a:xfrm>
            <a:off x="7319301" y="4032779"/>
            <a:ext cx="772751" cy="0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58" name="Straight Connector 57"/>
          <p:cNvCxnSpPr/>
          <p:nvPr/>
        </p:nvCxnSpPr>
        <p:spPr bwMode="auto">
          <a:xfrm>
            <a:off x="8077200" y="4053322"/>
            <a:ext cx="0" cy="1050431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 flipH="1">
            <a:off x="7779125" y="5103754"/>
            <a:ext cx="312927" cy="0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60" name="Straight Connector 59"/>
          <p:cNvCxnSpPr/>
          <p:nvPr/>
        </p:nvCxnSpPr>
        <p:spPr bwMode="auto">
          <a:xfrm flipH="1">
            <a:off x="5858067" y="5087474"/>
            <a:ext cx="414047" cy="16280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3845681" y="4774799"/>
            <a:ext cx="1507012" cy="639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DECONTAMINATION CYCLE</a:t>
            </a:r>
            <a:endParaRPr lang="en-US" sz="16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05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 WASTES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cxnSp>
        <p:nvCxnSpPr>
          <p:cNvPr id="62" name="Line 53"/>
          <p:cNvCxnSpPr/>
          <p:nvPr/>
        </p:nvCxnSpPr>
        <p:spPr bwMode="auto">
          <a:xfrm>
            <a:off x="1477325" y="1562522"/>
            <a:ext cx="9452" cy="823031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63" name="Straight Connector 62"/>
          <p:cNvCxnSpPr/>
          <p:nvPr/>
        </p:nvCxnSpPr>
        <p:spPr bwMode="auto">
          <a:xfrm>
            <a:off x="1477325" y="1562522"/>
            <a:ext cx="913158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64" name="Text Box 10"/>
          <p:cNvSpPr txBox="1">
            <a:spLocks noChangeArrowheads="1"/>
          </p:cNvSpPr>
          <p:nvPr/>
        </p:nvSpPr>
        <p:spPr bwMode="auto">
          <a:xfrm>
            <a:off x="3470338" y="152400"/>
            <a:ext cx="1406462" cy="525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FUEL</a:t>
            </a:r>
            <a:endParaRPr lang="en-US" sz="24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ASSEMBLIES</a:t>
            </a:r>
            <a:endParaRPr lang="en-US" sz="2400">
              <a:effectLst/>
              <a:latin typeface="Times New Roman"/>
              <a:ea typeface="Times New Roman"/>
            </a:endParaRPr>
          </a:p>
        </p:txBody>
      </p:sp>
      <p:sp>
        <p:nvSpPr>
          <p:cNvPr id="91" name="Text Box 56"/>
          <p:cNvSpPr txBox="1">
            <a:spLocks noChangeArrowheads="1"/>
          </p:cNvSpPr>
          <p:nvPr/>
        </p:nvSpPr>
        <p:spPr bwMode="auto">
          <a:xfrm>
            <a:off x="2084968" y="5103074"/>
            <a:ext cx="2021285" cy="1297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Since 1970, most Cs/</a:t>
            </a:r>
            <a:r>
              <a:rPr lang="en-US" sz="1600" b="1" err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Sr</a:t>
            </a:r>
            <a:r>
              <a:rPr lang="en-US" sz="1600" b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 has been removed, </a:t>
            </a:r>
            <a:r>
              <a:rPr lang="en-US" sz="1600" b="1">
                <a:solidFill>
                  <a:srgbClr val="000000"/>
                </a:solidFill>
                <a:latin typeface="Arial Narrow"/>
                <a:ea typeface="Times New Roman"/>
                <a:cs typeface="Arial Narrow"/>
              </a:rPr>
              <a:t>o</a:t>
            </a:r>
            <a:r>
              <a:rPr lang="en-US" sz="1600" b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thers mostly decayed, so now </a:t>
            </a:r>
            <a:r>
              <a:rPr lang="en-US" sz="1600" b="1">
                <a:solidFill>
                  <a:srgbClr val="000000"/>
                </a:solidFill>
                <a:latin typeface="Arial Narrow"/>
                <a:ea typeface="Times New Roman"/>
                <a:cs typeface="Arial Narrow"/>
              </a:rPr>
              <a:t>tanks</a:t>
            </a:r>
            <a:r>
              <a:rPr lang="en-US" sz="1600" b="1">
                <a:solidFill>
                  <a:srgbClr val="000000"/>
                </a:solidFill>
                <a:effectLst/>
                <a:latin typeface="Arial Narrow"/>
                <a:ea typeface="Times New Roman"/>
                <a:cs typeface="Arial Narrow"/>
              </a:rPr>
              <a:t> are TRU</a:t>
            </a:r>
            <a:endParaRPr lang="en-US" sz="1600">
              <a:effectLst/>
              <a:latin typeface="Times New Roman"/>
              <a:ea typeface="Times New Roman"/>
            </a:endParaRPr>
          </a:p>
        </p:txBody>
      </p:sp>
      <p:cxnSp>
        <p:nvCxnSpPr>
          <p:cNvPr id="92" name="Line 60"/>
          <p:cNvCxnSpPr/>
          <p:nvPr/>
        </p:nvCxnSpPr>
        <p:spPr bwMode="auto">
          <a:xfrm flipV="1">
            <a:off x="1788072" y="5698039"/>
            <a:ext cx="2714534" cy="0"/>
          </a:xfrm>
          <a:prstGeom prst="line">
            <a:avLst/>
          </a:prstGeom>
          <a:noFill/>
          <a:ln w="57150">
            <a:solidFill>
              <a:srgbClr val="008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89" name="Text Box 65"/>
          <p:cNvSpPr txBox="1">
            <a:spLocks noChangeArrowheads="1"/>
          </p:cNvSpPr>
          <p:nvPr/>
        </p:nvSpPr>
        <p:spPr bwMode="auto">
          <a:xfrm>
            <a:off x="3047999" y="1299074"/>
            <a:ext cx="2370853" cy="538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>
                <a:solidFill>
                  <a:srgbClr val="FFFFFF"/>
                </a:solidFill>
                <a:effectLst/>
                <a:latin typeface="Arial"/>
                <a:ea typeface="Times New Roman"/>
              </a:rPr>
              <a:t>CLADDING REMOVAL</a:t>
            </a:r>
            <a:endParaRPr lang="en-US" sz="2400">
              <a:effectLst/>
              <a:latin typeface="Times New Roman"/>
              <a:ea typeface="Times New Roman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>
                <a:solidFill>
                  <a:srgbClr val="FFFFFF"/>
                </a:solidFill>
                <a:effectLst/>
                <a:latin typeface="Arial"/>
                <a:ea typeface="Times New Roman"/>
              </a:rPr>
              <a:t>(Coating Dissolution)</a:t>
            </a:r>
            <a:endParaRPr lang="en-US" sz="2400">
              <a:effectLst/>
              <a:latin typeface="Times New Roman"/>
              <a:ea typeface="Times New Roman"/>
            </a:endParaRPr>
          </a:p>
        </p:txBody>
      </p:sp>
      <p:sp>
        <p:nvSpPr>
          <p:cNvPr id="94" name="Text Box 10"/>
          <p:cNvSpPr txBox="1">
            <a:spLocks noChangeArrowheads="1"/>
          </p:cNvSpPr>
          <p:nvPr/>
        </p:nvSpPr>
        <p:spPr bwMode="auto">
          <a:xfrm>
            <a:off x="4876800" y="152400"/>
            <a:ext cx="42672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284163" marR="0" indent="-284163">
              <a:spcBef>
                <a:spcPts val="0"/>
              </a:spcBef>
              <a:spcAft>
                <a:spcPts val="0"/>
              </a:spcAft>
            </a:pPr>
            <a:r>
              <a:rPr lang="en-US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What is HLW or nuclear </a:t>
            </a:r>
            <a:r>
              <a:rPr lang="en-US" b="1">
                <a:solidFill>
                  <a:srgbClr val="000000"/>
                </a:solidFill>
                <a:latin typeface="Arial"/>
                <a:ea typeface="Times New Roman"/>
              </a:rPr>
              <a:t>b</a:t>
            </a:r>
            <a:r>
              <a:rPr lang="en-US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omb waste?</a:t>
            </a:r>
          </a:p>
          <a:p>
            <a:pPr marL="284163" marR="0" indent="-284163">
              <a:spcBef>
                <a:spcPts val="0"/>
              </a:spcBef>
              <a:spcAft>
                <a:spcPts val="0"/>
              </a:spcAft>
            </a:pPr>
            <a:r>
              <a:rPr lang="en-US" sz="2000" b="1">
                <a:solidFill>
                  <a:srgbClr val="000000"/>
                </a:solidFill>
                <a:latin typeface="Arial"/>
                <a:ea typeface="Times New Roman"/>
              </a:rPr>
              <a:t>	</a:t>
            </a:r>
            <a:r>
              <a:rPr lang="en-US" b="1">
                <a:effectLst/>
                <a:latin typeface="Arial"/>
                <a:ea typeface="Times New Roman"/>
                <a:cs typeface="Arial"/>
              </a:rPr>
              <a:t>- 57 million gallons at </a:t>
            </a:r>
            <a:r>
              <a:rPr lang="en-US" b="1">
                <a:latin typeface="Arial"/>
                <a:ea typeface="Times New Roman"/>
                <a:cs typeface="Arial"/>
              </a:rPr>
              <a:t>Hanford</a:t>
            </a:r>
          </a:p>
          <a:p>
            <a:pPr marL="284163" marR="0" indent="-284163">
              <a:spcBef>
                <a:spcPts val="0"/>
              </a:spcBef>
              <a:spcAft>
                <a:spcPts val="0"/>
              </a:spcAft>
            </a:pPr>
            <a:r>
              <a:rPr lang="en-US" b="1">
                <a:latin typeface="Arial"/>
                <a:ea typeface="Times New Roman"/>
                <a:cs typeface="Arial"/>
              </a:rPr>
              <a:t>	- 1.4 million is CH-TRU</a:t>
            </a:r>
            <a:endParaRPr lang="en-US" b="1">
              <a:effectLst/>
              <a:latin typeface="Arial"/>
              <a:ea typeface="Times New Roman"/>
              <a:cs typeface="Arial"/>
            </a:endParaRPr>
          </a:p>
          <a:p>
            <a:pPr marL="284163" marR="0" indent="-284163">
              <a:spcBef>
                <a:spcPts val="0"/>
              </a:spcBef>
              <a:spcAft>
                <a:spcPts val="0"/>
              </a:spcAft>
            </a:pPr>
            <a:endParaRPr lang="en-US" b="1">
              <a:effectLst/>
              <a:latin typeface="Arial"/>
              <a:ea typeface="Times New Roman"/>
              <a:cs typeface="Arial"/>
            </a:endParaRPr>
          </a:p>
          <a:p>
            <a:pPr marL="284163" marR="0" indent="-284163">
              <a:spcBef>
                <a:spcPts val="0"/>
              </a:spcBef>
              <a:spcAft>
                <a:spcPts val="0"/>
              </a:spcAft>
            </a:pPr>
            <a:endParaRPr lang="en-US" b="1">
              <a:effectLst/>
              <a:latin typeface="Arial"/>
              <a:ea typeface="Times New Roman"/>
              <a:cs typeface="Arial"/>
            </a:endParaRPr>
          </a:p>
        </p:txBody>
      </p:sp>
      <p:sp>
        <p:nvSpPr>
          <p:cNvPr id="88" name="Text Box 10"/>
          <p:cNvSpPr txBox="1">
            <a:spLocks noChangeArrowheads="1"/>
          </p:cNvSpPr>
          <p:nvPr/>
        </p:nvSpPr>
        <p:spPr bwMode="auto">
          <a:xfrm>
            <a:off x="4876800" y="152400"/>
            <a:ext cx="4267200" cy="9906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rot="0" vert="horz" wrap="square" lIns="83210" tIns="41605" rIns="83210" bIns="41605" anchor="t" anchorCtr="0" upright="1">
            <a:noAutofit/>
          </a:bodyPr>
          <a:lstStyle/>
          <a:p>
            <a:pPr marL="284163" marR="0" indent="-284163">
              <a:spcBef>
                <a:spcPts val="0"/>
              </a:spcBef>
              <a:spcAft>
                <a:spcPts val="0"/>
              </a:spcAft>
            </a:pPr>
            <a:r>
              <a:rPr lang="en-US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What is HLW or nuclear </a:t>
            </a:r>
            <a:r>
              <a:rPr lang="en-US" b="1">
                <a:solidFill>
                  <a:srgbClr val="000000"/>
                </a:solidFill>
                <a:latin typeface="Arial"/>
                <a:ea typeface="Times New Roman"/>
              </a:rPr>
              <a:t>b</a:t>
            </a:r>
            <a:r>
              <a:rPr lang="en-US" b="1">
                <a:solidFill>
                  <a:srgbClr val="000000"/>
                </a:solidFill>
                <a:effectLst/>
                <a:latin typeface="Arial"/>
                <a:ea typeface="Times New Roman"/>
              </a:rPr>
              <a:t>omb waste?</a:t>
            </a:r>
          </a:p>
          <a:p>
            <a:pPr marL="284163" marR="0" indent="-284163">
              <a:spcBef>
                <a:spcPts val="0"/>
              </a:spcBef>
              <a:spcAft>
                <a:spcPts val="0"/>
              </a:spcAft>
            </a:pPr>
            <a:r>
              <a:rPr lang="en-US" sz="2000" b="1">
                <a:solidFill>
                  <a:srgbClr val="000000"/>
                </a:solidFill>
                <a:latin typeface="Arial"/>
                <a:ea typeface="Times New Roman"/>
              </a:rPr>
              <a:t>	</a:t>
            </a:r>
            <a:r>
              <a:rPr lang="en-US" b="1">
                <a:effectLst/>
                <a:latin typeface="Arial"/>
                <a:ea typeface="Times New Roman"/>
                <a:cs typeface="Arial"/>
              </a:rPr>
              <a:t>- 57 million gallons at Hanford</a:t>
            </a:r>
          </a:p>
          <a:p>
            <a:pPr marL="284163" marR="0" indent="-284163">
              <a:spcBef>
                <a:spcPts val="0"/>
              </a:spcBef>
              <a:spcAft>
                <a:spcPts val="0"/>
              </a:spcAft>
            </a:pPr>
            <a:r>
              <a:rPr lang="en-US" b="1">
                <a:effectLst/>
                <a:latin typeface="Arial"/>
                <a:ea typeface="Times New Roman"/>
                <a:cs typeface="Arial"/>
              </a:rPr>
              <a:t>	- all is now RH-TRU or CH-TRU</a:t>
            </a:r>
          </a:p>
        </p:txBody>
      </p:sp>
    </p:spTree>
    <p:extLst>
      <p:ext uri="{BB962C8B-B14F-4D97-AF65-F5344CB8AC3E}">
        <p14:creationId xmlns:p14="http://schemas.microsoft.com/office/powerpoint/2010/main" val="1954443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  <p:bldP spid="8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689419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endParaRPr lang="en-US" sz="1400" b="1" dirty="0">
              <a:solidFill>
                <a:schemeClr val="bg1"/>
              </a:solidFill>
            </a:endParaRP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TIMEFRAME</a:t>
            </a:r>
            <a:endParaRPr lang="en-US" sz="2800" b="1" dirty="0">
              <a:solidFill>
                <a:schemeClr val="bg1"/>
              </a:solidFill>
            </a:endParaRPr>
          </a:p>
          <a:p>
            <a:pPr marL="909638"/>
            <a:endParaRPr lang="en-US" sz="100" dirty="0">
              <a:solidFill>
                <a:schemeClr val="bg1"/>
              </a:solidFill>
            </a:endParaRPr>
          </a:p>
          <a:p>
            <a:pPr marL="909638">
              <a:spcBef>
                <a:spcPts val="1200"/>
              </a:spcBef>
            </a:pPr>
            <a:r>
              <a:rPr lang="en-US" sz="2800" dirty="0">
                <a:solidFill>
                  <a:schemeClr val="bg1"/>
                </a:solidFill>
              </a:rPr>
              <a:t>EPA  40 CFR 191</a:t>
            </a:r>
          </a:p>
          <a:p>
            <a:pPr marL="909638"/>
            <a:endParaRPr lang="en-US" sz="1100" dirty="0">
              <a:solidFill>
                <a:schemeClr val="bg1"/>
              </a:solidFill>
            </a:endParaRPr>
          </a:p>
          <a:p>
            <a:pPr marL="1830388" indent="-3429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1,000-year requirement</a:t>
            </a:r>
          </a:p>
          <a:p>
            <a:pPr marL="2287588" lvl="1" indent="-342900">
              <a:spcBef>
                <a:spcPts val="600"/>
              </a:spcBef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  4 </a:t>
            </a:r>
            <a:r>
              <a:rPr lang="en-US" sz="2800" dirty="0" err="1">
                <a:solidFill>
                  <a:schemeClr val="bg1"/>
                </a:solidFill>
              </a:rPr>
              <a:t>mrem</a:t>
            </a:r>
            <a:r>
              <a:rPr lang="en-US" sz="2800" dirty="0">
                <a:solidFill>
                  <a:schemeClr val="bg1"/>
                </a:solidFill>
              </a:rPr>
              <a:t>/year whole body (water)</a:t>
            </a:r>
          </a:p>
          <a:p>
            <a:pPr marL="2287588" lvl="1" indent="-342900">
              <a:spcBef>
                <a:spcPts val="600"/>
              </a:spcBef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25 </a:t>
            </a:r>
            <a:r>
              <a:rPr lang="en-US" sz="2800" dirty="0" err="1">
                <a:solidFill>
                  <a:schemeClr val="bg1"/>
                </a:solidFill>
              </a:rPr>
              <a:t>mrem</a:t>
            </a:r>
            <a:r>
              <a:rPr lang="en-US" sz="2800" dirty="0">
                <a:solidFill>
                  <a:schemeClr val="bg1"/>
                </a:solidFill>
              </a:rPr>
              <a:t>/year whole body (all pathways)</a:t>
            </a:r>
          </a:p>
          <a:p>
            <a:pPr marL="2287588" lvl="1" indent="-342900">
              <a:spcBef>
                <a:spcPts val="600"/>
              </a:spcBef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75 </a:t>
            </a:r>
            <a:r>
              <a:rPr lang="en-US" sz="2800" dirty="0" err="1">
                <a:solidFill>
                  <a:schemeClr val="bg1"/>
                </a:solidFill>
              </a:rPr>
              <a:t>mrem</a:t>
            </a:r>
            <a:r>
              <a:rPr lang="en-US" sz="2800" dirty="0">
                <a:solidFill>
                  <a:schemeClr val="bg1"/>
                </a:solidFill>
              </a:rPr>
              <a:t>/year critical organ</a:t>
            </a:r>
          </a:p>
          <a:p>
            <a:pPr marL="909638"/>
            <a:endParaRPr lang="en-US" dirty="0">
              <a:solidFill>
                <a:schemeClr val="bg1"/>
              </a:solidFill>
            </a:endParaRPr>
          </a:p>
          <a:p>
            <a:pPr marL="1830388" indent="-3429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10,000-year requirement</a:t>
            </a:r>
          </a:p>
          <a:p>
            <a:pPr marL="2287588" lvl="1" indent="-342900">
              <a:spcBef>
                <a:spcPts val="1200"/>
              </a:spcBef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Curie release limits</a:t>
            </a:r>
          </a:p>
          <a:p>
            <a:pPr marL="2744788" lvl="2" indent="-342900">
              <a:spcBef>
                <a:spcPts val="600"/>
              </a:spcBef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1-in-10 chance of exceeding the limit</a:t>
            </a:r>
          </a:p>
          <a:p>
            <a:pPr marL="2744788" lvl="2" indent="-34290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1-in-1000 chance of exceeding 10x the limit</a:t>
            </a:r>
            <a:endParaRPr lang="en-US" sz="1100" dirty="0">
              <a:solidFill>
                <a:schemeClr val="bg1"/>
              </a:solidFill>
            </a:endParaRPr>
          </a:p>
          <a:p>
            <a:pPr marL="2401888" lvl="2"/>
            <a:endParaRPr lang="en-US" sz="1600" dirty="0">
              <a:solidFill>
                <a:schemeClr val="bg1"/>
              </a:solidFill>
            </a:endParaRPr>
          </a:p>
          <a:p>
            <a:pPr marL="2401888" lvl="2"/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9253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" y="0"/>
            <a:ext cx="913311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800" y="5109123"/>
            <a:ext cx="2489200" cy="17488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4800" y="4876800"/>
            <a:ext cx="2489200" cy="79596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1600200"/>
            <a:ext cx="3642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2000" dirty="0">
                <a:solidFill>
                  <a:schemeClr val="bg1"/>
                </a:solidFill>
              </a:rPr>
              <a:t>4 </a:t>
            </a:r>
            <a:r>
              <a:rPr lang="en-US" sz="2000" dirty="0" err="1">
                <a:solidFill>
                  <a:schemeClr val="bg1"/>
                </a:solidFill>
              </a:rPr>
              <a:t>mrem</a:t>
            </a:r>
            <a:r>
              <a:rPr lang="en-US" sz="2000" dirty="0">
                <a:solidFill>
                  <a:schemeClr val="bg1"/>
                </a:solidFill>
              </a:rPr>
              <a:t>/year whole body (water)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828800" y="1981200"/>
            <a:ext cx="228600" cy="304800"/>
          </a:xfrm>
          <a:prstGeom prst="straightConnector1">
            <a:avLst/>
          </a:prstGeom>
          <a:ln w="28575">
            <a:solidFill>
              <a:schemeClr val="bg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349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81000" y="0"/>
            <a:ext cx="8229600" cy="685800"/>
          </a:xfrm>
          <a:prstGeom prst="rect">
            <a:avLst/>
          </a:prstGeom>
          <a:solidFill>
            <a:srgbClr val="FFFFFF"/>
          </a:solidFill>
          <a:extLst/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600" b="1">
              <a:latin typeface="Times New Roman"/>
              <a:cs typeface="Times New Roman"/>
            </a:endParaRPr>
          </a:p>
          <a:p>
            <a:r>
              <a:rPr lang="en-US" sz="1600" b="1">
                <a:latin typeface="Times New Roman"/>
                <a:cs typeface="Times New Roman"/>
              </a:rPr>
              <a:t>Tank Closure Alternatives For The DOE Environmental Impact Statement</a:t>
            </a:r>
          </a:p>
          <a:p>
            <a:endParaRPr lang="en-US" sz="10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600" b="1">
              <a:latin typeface="Times New Roman"/>
              <a:cs typeface="Times New Roman"/>
            </a:endParaRPr>
          </a:p>
          <a:p>
            <a:endParaRPr lang="en-US" sz="1400" b="1">
              <a:latin typeface="Times New Roman"/>
              <a:cs typeface="Times New Roman"/>
            </a:endParaRPr>
          </a:p>
          <a:p>
            <a:pPr algn="l"/>
            <a:endParaRPr lang="en-US" sz="1400" b="1">
              <a:latin typeface="Times New Roman"/>
              <a:cs typeface="Times New Roman"/>
            </a:endParaRPr>
          </a:p>
          <a:p>
            <a:pPr algn="l"/>
            <a:endParaRPr lang="en-US" sz="1400" b="1">
              <a:latin typeface="Times New Roman"/>
              <a:cs typeface="Times New Roman"/>
            </a:endParaRPr>
          </a:p>
          <a:p>
            <a:pPr algn="l"/>
            <a:endParaRPr lang="en-US" sz="1400" b="1">
              <a:latin typeface="Times New Roman"/>
              <a:cs typeface="Times New Roman"/>
            </a:endParaRPr>
          </a:p>
          <a:p>
            <a:pPr algn="l"/>
            <a:endParaRPr lang="en-US" sz="1400" b="1">
              <a:latin typeface="Times New Roman"/>
              <a:cs typeface="Times New Roman"/>
            </a:endParaRPr>
          </a:p>
          <a:p>
            <a:pPr algn="l"/>
            <a:endParaRPr lang="en-US" sz="1000" b="1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62000"/>
            <a:ext cx="8686800" cy="564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1847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611" name="Rectangle 3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52400" y="304800"/>
            <a:ext cx="8763000" cy="762000"/>
          </a:xfrm>
          <a:prstGeom prst="rect">
            <a:avLst/>
          </a:prstGeom>
          <a:solidFill>
            <a:srgbClr val="FFFFFF"/>
          </a:solidFill>
          <a:extLst/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just">
              <a:defRPr/>
            </a:pPr>
            <a:r>
              <a:rPr lang="en-US" sz="1800" b="0" dirty="0">
                <a:solidFill>
                  <a:schemeClr val="tx1"/>
                </a:solidFill>
              </a:rPr>
              <a:t>But RH-TRU and HLW have different disposal pathways so the Tank EIS may not be correct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762000"/>
            <a:ext cx="8229600" cy="685800"/>
          </a:xfrm>
          <a:prstGeom prst="rect">
            <a:avLst/>
          </a:prstGeom>
          <a:solidFill>
            <a:srgbClr val="FFFFFF"/>
          </a:solidFill>
          <a:extLst/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>
                <a:latin typeface="Times New Roman"/>
                <a:cs typeface="Times New Roman"/>
              </a:rPr>
              <a:t>Table S-10. tank Closure Alternatives - Summary of Radiation Dose and Hazard Index at</a:t>
            </a:r>
          </a:p>
          <a:p>
            <a:r>
              <a:rPr lang="en-US" sz="1600" b="1" dirty="0">
                <a:latin typeface="Times New Roman"/>
                <a:cs typeface="Times New Roman"/>
              </a:rPr>
              <a:t>Year of Peak Dose/Hazard Index for the Drinking-Water Well User</a:t>
            </a: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400" b="1" dirty="0">
              <a:latin typeface="Times New Roman"/>
              <a:cs typeface="Times New Roman"/>
            </a:endParaRPr>
          </a:p>
          <a:p>
            <a:pPr algn="l"/>
            <a:endParaRPr lang="en-US" sz="1400" b="1" dirty="0">
              <a:latin typeface="Times New Roman"/>
              <a:cs typeface="Times New Roman"/>
            </a:endParaRPr>
          </a:p>
          <a:p>
            <a:pPr algn="l"/>
            <a:endParaRPr lang="en-US" sz="1400" b="1" dirty="0">
              <a:latin typeface="Times New Roman"/>
              <a:cs typeface="Times New Roman"/>
            </a:endParaRPr>
          </a:p>
          <a:p>
            <a:pPr algn="l"/>
            <a:r>
              <a:rPr lang="en-US" sz="1800" b="1" dirty="0">
                <a:latin typeface="Times New Roman"/>
                <a:cs typeface="Times New Roman"/>
              </a:rPr>
              <a:t>Note: </a:t>
            </a:r>
            <a:r>
              <a:rPr lang="en-US" sz="1800" dirty="0">
                <a:latin typeface="Times New Roman"/>
                <a:cs typeface="Times New Roman"/>
              </a:rPr>
              <a:t>Calendar year of peak impact shown in parentheses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57200" y="1310640"/>
          <a:ext cx="8382000" cy="4846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52400">
                <a:tc rowSpan="2">
                  <a:txBody>
                    <a:bodyPr/>
                    <a:lstStyle/>
                    <a:p>
                      <a:pPr algn="ctr"/>
                      <a:endParaRPr lang="en-US" sz="6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endParaRPr lang="en-US" sz="14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Tank Closure</a:t>
                      </a: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Alternative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Core Zone Boundary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D1A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Columbia River </a:t>
                      </a:r>
                      <a:r>
                        <a:rPr lang="en-US" sz="1400" b="1" err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Nearshore</a:t>
                      </a:r>
                      <a:endParaRPr lang="en-US" sz="14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D1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4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D1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Radiation Dose</a:t>
                      </a: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</a:t>
                      </a:r>
                      <a:r>
                        <a:rPr lang="en-US" sz="1400" b="1" err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millirem</a:t>
                      </a:r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per year)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Hazard Index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Radiation Dose</a:t>
                      </a: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</a:t>
                      </a:r>
                      <a:r>
                        <a:rPr lang="en-US" sz="1400" b="1" err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millirem</a:t>
                      </a:r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per year)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Hazard Index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58.88</a:t>
                      </a:r>
                      <a:endParaRPr lang="en-US" sz="1400" baseline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(4313)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9.20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(2500)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4.37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(4978)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1.01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(4498)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2A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8.64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(2069)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5.26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(2068)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0.941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(2317)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1.01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4\2B, 3A, 3B, 3C, 6C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7.58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0.885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(2242)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7.41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0.882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(2242)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7.57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0.894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(4809)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6A, Base</a:t>
                      </a:r>
                      <a:r>
                        <a:rPr lang="en-US" sz="1500" b="1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Case</a:t>
                      </a:r>
                      <a:endParaRPr lang="en-US" sz="15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7.37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0.876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6A, Option </a:t>
                      </a:r>
                      <a:r>
                        <a:rPr lang="en-US" sz="1500" b="1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Case</a:t>
                      </a:r>
                      <a:endParaRPr lang="en-US" sz="15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7.64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(2066)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5.22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0.899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0.912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6B, Base</a:t>
                      </a:r>
                      <a:r>
                        <a:rPr lang="en-US" sz="1500" b="1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Case</a:t>
                      </a:r>
                      <a:endParaRPr lang="en-US" sz="15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7.35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0.822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6B, Option</a:t>
                      </a:r>
                      <a:r>
                        <a:rPr lang="en-US" sz="1500" b="1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Case</a:t>
                      </a:r>
                      <a:endParaRPr lang="en-US" sz="15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7.92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(2065)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5.23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(2083)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0.807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0.830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3570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611" name="Rectangle 3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52400" y="0"/>
            <a:ext cx="8763000" cy="1066800"/>
          </a:xfrm>
          <a:prstGeom prst="rect">
            <a:avLst/>
          </a:prstGeom>
          <a:solidFill>
            <a:srgbClr val="FFFFFF"/>
          </a:solidFill>
          <a:extLst/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just">
              <a:defRPr/>
            </a:pPr>
            <a:r>
              <a:rPr lang="en-US" sz="1800" b="0">
                <a:solidFill>
                  <a:schemeClr val="tx1"/>
                </a:solidFill>
              </a:rPr>
              <a:t>RH-TRU and HLW have different disposal pathways, an EIS for grouting is more applicable and was actually performed. Comparing with the recent tank EIS, w/</a:t>
            </a:r>
            <a:r>
              <a:rPr lang="en-US" sz="1800" b="1" i="1">
                <a:solidFill>
                  <a:schemeClr val="tx1"/>
                </a:solidFill>
                <a:latin typeface="Times New Roman"/>
                <a:cs typeface="Times New Roman"/>
              </a:rPr>
              <a:t>1G</a:t>
            </a:r>
            <a:r>
              <a:rPr lang="en-US" sz="1800" b="0">
                <a:solidFill>
                  <a:schemeClr val="tx1"/>
                </a:solidFill>
              </a:rPr>
              <a:t> as </a:t>
            </a:r>
            <a:r>
              <a:rPr lang="en-US" sz="1800" b="0" i="1">
                <a:solidFill>
                  <a:schemeClr val="tx1"/>
                </a:solidFill>
              </a:rPr>
              <a:t>Grouting in Place</a:t>
            </a:r>
            <a:r>
              <a:rPr lang="en-US" sz="1800" b="0">
                <a:solidFill>
                  <a:schemeClr val="tx1"/>
                </a:solidFill>
              </a:rPr>
              <a:t>: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685800"/>
            <a:ext cx="8229600" cy="685800"/>
          </a:xfrm>
          <a:prstGeom prst="rect">
            <a:avLst/>
          </a:prstGeom>
          <a:solidFill>
            <a:srgbClr val="FFFFFF"/>
          </a:solidFill>
          <a:extLst/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>
                <a:latin typeface="Times New Roman"/>
                <a:cs typeface="Times New Roman"/>
              </a:rPr>
              <a:t>Table S-10. tank Closure Alternatives - Summary of Radiation Dose and Hazard Index at</a:t>
            </a:r>
          </a:p>
          <a:p>
            <a:r>
              <a:rPr lang="en-US" sz="1600" b="1" dirty="0">
                <a:latin typeface="Times New Roman"/>
                <a:cs typeface="Times New Roman"/>
              </a:rPr>
              <a:t>Year of Peak Dose/Hazard Index for the Drinking-Water Well User</a:t>
            </a: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600" b="1" dirty="0">
              <a:latin typeface="Times New Roman"/>
              <a:cs typeface="Times New Roman"/>
            </a:endParaRPr>
          </a:p>
          <a:p>
            <a:endParaRPr lang="en-US" sz="1400" b="1" dirty="0">
              <a:latin typeface="Times New Roman"/>
              <a:cs typeface="Times New Roman"/>
            </a:endParaRPr>
          </a:p>
          <a:p>
            <a:pPr algn="l"/>
            <a:endParaRPr lang="en-US" sz="1400" b="1" dirty="0">
              <a:latin typeface="Times New Roman"/>
              <a:cs typeface="Times New Roman"/>
            </a:endParaRPr>
          </a:p>
          <a:p>
            <a:pPr algn="l"/>
            <a:endParaRPr lang="en-US" sz="1400" b="1" dirty="0">
              <a:latin typeface="Times New Roman"/>
              <a:cs typeface="Times New Roman"/>
            </a:endParaRPr>
          </a:p>
          <a:p>
            <a:pPr algn="l"/>
            <a:r>
              <a:rPr lang="en-US" sz="1400" b="1" dirty="0">
                <a:latin typeface="Times New Roman"/>
                <a:cs typeface="Times New Roman"/>
              </a:rPr>
              <a:t>Note: </a:t>
            </a:r>
            <a:r>
              <a:rPr lang="en-US" sz="1400" dirty="0">
                <a:latin typeface="Times New Roman"/>
                <a:cs typeface="Times New Roman"/>
              </a:rPr>
              <a:t>Calendar year of peak impact shown in parentheses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161142"/>
              </p:ext>
            </p:extLst>
          </p:nvPr>
        </p:nvGraphicFramePr>
        <p:xfrm>
          <a:off x="457200" y="1219200"/>
          <a:ext cx="8382000" cy="529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52400">
                <a:tc rowSpan="2">
                  <a:txBody>
                    <a:bodyPr/>
                    <a:lstStyle/>
                    <a:p>
                      <a:pPr algn="ctr"/>
                      <a:endParaRPr lang="en-US" sz="6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endParaRPr lang="en-US" sz="14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Tank Closure</a:t>
                      </a: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Alternative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Core Zone Boundary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D1A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Columbia River </a:t>
                      </a:r>
                      <a:r>
                        <a:rPr lang="en-US" sz="1400" b="1" err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Nearshore</a:t>
                      </a:r>
                      <a:endParaRPr lang="en-US" sz="14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D1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4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D1A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Radiation Dose</a:t>
                      </a: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</a:t>
                      </a:r>
                      <a:r>
                        <a:rPr lang="en-US" sz="1400" b="1" err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millirem</a:t>
                      </a:r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per year)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Hazard Index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Radiation Dose</a:t>
                      </a: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</a:t>
                      </a:r>
                      <a:r>
                        <a:rPr lang="en-US" sz="1400" b="1" err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millirem</a:t>
                      </a:r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per year)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/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Hazard Index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58.88</a:t>
                      </a:r>
                      <a:endParaRPr lang="en-US" sz="1400" baseline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(4313)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9.20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(2500)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4.37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(4978)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1.01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(4498)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 i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1G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i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8.10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i="1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(2400)</a:t>
                      </a:r>
                      <a:endParaRPr lang="en-US" sz="1400" i="1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i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5.10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i="1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(2300)</a:t>
                      </a:r>
                      <a:endParaRPr lang="en-US" sz="1400" i="1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i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0.910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i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(2700)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i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0.990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i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(2080)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2A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8.64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(2069)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5.26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(2068)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0.941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(2317)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1.01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4\2B, 3A, 3B, 3C, 6C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7.58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0.885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(2242)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7.41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0.882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(2242)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7.57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0.894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(4809)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6A, Base</a:t>
                      </a:r>
                      <a:r>
                        <a:rPr lang="en-US" sz="1500" b="1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Case</a:t>
                      </a:r>
                      <a:endParaRPr lang="en-US" sz="15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7.37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0.876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0.971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6A, Option </a:t>
                      </a:r>
                      <a:r>
                        <a:rPr lang="en-US" sz="1500" b="1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Case</a:t>
                      </a:r>
                      <a:endParaRPr lang="en-US" sz="15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7.64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(2066)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5.22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0.899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0.912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6B, Base</a:t>
                      </a:r>
                      <a:r>
                        <a:rPr lang="en-US" sz="1500" b="1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Case</a:t>
                      </a:r>
                      <a:endParaRPr lang="en-US" sz="1500" b="1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7.35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(2056)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4.80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0.822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0.972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1500" b="1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6B, Option</a:t>
                      </a:r>
                      <a:r>
                        <a:rPr lang="en-US" sz="1500" b="1" baseline="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 Case</a:t>
                      </a:r>
                      <a:endParaRPr lang="en-US" sz="1500" b="1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7.92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ts val="13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aseline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(2065)</a:t>
                      </a:r>
                      <a:endParaRPr lang="en-US" sz="1400" baseline="3000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5.23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(2083)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0.807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(2218)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0.830</a:t>
                      </a:r>
                    </a:p>
                    <a:p>
                      <a:pPr algn="ctr">
                        <a:lnSpc>
                          <a:spcPts val="1380"/>
                        </a:lnSpc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(2074)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04878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3048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LNT for Nuclear Waste Disposal?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sp>
        <p:nvSpPr>
          <p:cNvPr id="9" name="Text Box 11"/>
          <p:cNvSpPr txBox="1">
            <a:spLocks noChangeArrowheads="1"/>
          </p:cNvSpPr>
          <p:nvPr/>
        </p:nvSpPr>
        <p:spPr bwMode="auto">
          <a:xfrm>
            <a:off x="914401" y="1524000"/>
            <a:ext cx="7619999" cy="451277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 lIns="80010" tIns="40005" rIns="80010" bIns="40005">
            <a:spAutoFit/>
          </a:bodyPr>
          <a:lstStyle/>
          <a:p>
            <a:pPr>
              <a:defRPr/>
            </a:pPr>
            <a:r>
              <a:rPr lang="en-US" sz="2400" b="1" dirty="0">
                <a:solidFill>
                  <a:schemeClr val="bg1"/>
                </a:solidFill>
              </a:rPr>
              <a:t>For the Hanford tanks, </a:t>
            </a:r>
            <a:r>
              <a:rPr lang="en-US" sz="2400" b="1" dirty="0" err="1">
                <a:solidFill>
                  <a:schemeClr val="bg1"/>
                </a:solidFill>
              </a:rPr>
              <a:t>vitrification</a:t>
            </a:r>
            <a:r>
              <a:rPr lang="en-US" sz="2400" b="1" dirty="0">
                <a:solidFill>
                  <a:schemeClr val="bg1"/>
                </a:solidFill>
              </a:rPr>
              <a:t> and shipment to Yucca Mt ($250 billion) costs an extra $200 billion to save 3.3 </a:t>
            </a:r>
            <a:r>
              <a:rPr lang="en-US" sz="2400" b="1" dirty="0" err="1">
                <a:solidFill>
                  <a:schemeClr val="bg1"/>
                </a:solidFill>
              </a:rPr>
              <a:t>mrem</a:t>
            </a:r>
            <a:r>
              <a:rPr lang="en-US" sz="2400" b="1" dirty="0">
                <a:solidFill>
                  <a:schemeClr val="bg1"/>
                </a:solidFill>
              </a:rPr>
              <a:t>/</a:t>
            </a:r>
            <a:r>
              <a:rPr lang="en-US" sz="2400" b="1" dirty="0" err="1">
                <a:solidFill>
                  <a:schemeClr val="bg1"/>
                </a:solidFill>
              </a:rPr>
              <a:t>yr</a:t>
            </a:r>
            <a:r>
              <a:rPr lang="en-US" sz="2400" b="1" dirty="0">
                <a:solidFill>
                  <a:schemeClr val="bg1"/>
                </a:solidFill>
              </a:rPr>
              <a:t> in the year 4978 relative to reclassification, stabilization and shipping to WIPP ($60 billion), or to grouting in place ($30 billion) that have the same benefits.</a:t>
            </a:r>
          </a:p>
          <a:p>
            <a:pPr>
              <a:defRPr/>
            </a:pPr>
            <a:endParaRPr lang="en-US" sz="2400" b="1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sz="2400" b="1" dirty="0">
                <a:solidFill>
                  <a:schemeClr val="bg1"/>
                </a:solidFill>
              </a:rPr>
              <a:t>For all other decommissioning and clean-up activities at DOE sites, raising limits to 40 - 100 </a:t>
            </a:r>
            <a:r>
              <a:rPr lang="en-US" sz="2400" b="1" dirty="0" err="1">
                <a:solidFill>
                  <a:schemeClr val="bg1"/>
                </a:solidFill>
              </a:rPr>
              <a:t>mrem</a:t>
            </a:r>
            <a:r>
              <a:rPr lang="en-US" sz="2400" b="1" dirty="0">
                <a:solidFill>
                  <a:schemeClr val="bg1"/>
                </a:solidFill>
              </a:rPr>
              <a:t>(1 </a:t>
            </a:r>
            <a:r>
              <a:rPr lang="en-US" sz="2400" b="1" dirty="0" err="1">
                <a:solidFill>
                  <a:schemeClr val="bg1"/>
                </a:solidFill>
              </a:rPr>
              <a:t>mSv</a:t>
            </a:r>
            <a:r>
              <a:rPr lang="en-US" sz="2400" b="1" dirty="0">
                <a:solidFill>
                  <a:schemeClr val="bg1"/>
                </a:solidFill>
              </a:rPr>
              <a:t>)/</a:t>
            </a:r>
            <a:r>
              <a:rPr lang="en-US" sz="2400" b="1" dirty="0" err="1">
                <a:solidFill>
                  <a:schemeClr val="bg1"/>
                </a:solidFill>
              </a:rPr>
              <a:t>yr</a:t>
            </a:r>
            <a:r>
              <a:rPr lang="en-US" sz="2400" b="1" dirty="0">
                <a:solidFill>
                  <a:schemeClr val="bg1"/>
                </a:solidFill>
              </a:rPr>
              <a:t> would save another $100 billion or so.</a:t>
            </a:r>
          </a:p>
          <a:p>
            <a:pPr>
              <a:defRPr/>
            </a:pPr>
            <a:endParaRPr lang="en-US" sz="2400" b="1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sz="2400" b="1" dirty="0">
                <a:solidFill>
                  <a:schemeClr val="bg1"/>
                </a:solidFill>
              </a:rPr>
              <a:t>Globally, the cost for compliance to LNT-based standards is upwards of US$1 trillion</a:t>
            </a:r>
          </a:p>
        </p:txBody>
      </p:sp>
    </p:spTree>
    <p:extLst>
      <p:ext uri="{BB962C8B-B14F-4D97-AF65-F5344CB8AC3E}">
        <p14:creationId xmlns:p14="http://schemas.microsoft.com/office/powerpoint/2010/main" val="4822783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3000" y="304800"/>
            <a:ext cx="7772400" cy="52578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1143000" y="990600"/>
            <a:ext cx="777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43000" y="1676400"/>
            <a:ext cx="777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143000" y="2286000"/>
            <a:ext cx="777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43000" y="2971800"/>
            <a:ext cx="777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43000" y="3581400"/>
            <a:ext cx="777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143000" y="4267200"/>
            <a:ext cx="777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143000" y="4953000"/>
            <a:ext cx="7772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905000" y="4724400"/>
            <a:ext cx="66294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581400" y="4191000"/>
            <a:ext cx="34497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$420 billion in savings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05000" y="1031024"/>
            <a:ext cx="6596743" cy="2931375"/>
          </a:xfrm>
          <a:custGeom>
            <a:avLst/>
            <a:gdLst>
              <a:gd name="connsiteX0" fmla="*/ 0 w 6542314"/>
              <a:gd name="connsiteY0" fmla="*/ 0 h 2939142"/>
              <a:gd name="connsiteX1" fmla="*/ 152400 w 6542314"/>
              <a:gd name="connsiteY1" fmla="*/ 685800 h 2939142"/>
              <a:gd name="connsiteX2" fmla="*/ 152400 w 6542314"/>
              <a:gd name="connsiteY2" fmla="*/ 685800 h 2939142"/>
              <a:gd name="connsiteX3" fmla="*/ 391885 w 6542314"/>
              <a:gd name="connsiteY3" fmla="*/ 1251857 h 2939142"/>
              <a:gd name="connsiteX4" fmla="*/ 598714 w 6542314"/>
              <a:gd name="connsiteY4" fmla="*/ 1491342 h 2939142"/>
              <a:gd name="connsiteX5" fmla="*/ 1045028 w 6542314"/>
              <a:gd name="connsiteY5" fmla="*/ 1709057 h 2939142"/>
              <a:gd name="connsiteX6" fmla="*/ 1763485 w 6542314"/>
              <a:gd name="connsiteY6" fmla="*/ 2013857 h 2939142"/>
              <a:gd name="connsiteX7" fmla="*/ 2623457 w 6542314"/>
              <a:gd name="connsiteY7" fmla="*/ 2242457 h 2939142"/>
              <a:gd name="connsiteX8" fmla="*/ 3483428 w 6542314"/>
              <a:gd name="connsiteY8" fmla="*/ 2449285 h 2939142"/>
              <a:gd name="connsiteX9" fmla="*/ 4245428 w 6542314"/>
              <a:gd name="connsiteY9" fmla="*/ 2612571 h 2939142"/>
              <a:gd name="connsiteX10" fmla="*/ 5029200 w 6542314"/>
              <a:gd name="connsiteY10" fmla="*/ 2721428 h 2939142"/>
              <a:gd name="connsiteX11" fmla="*/ 5878285 w 6542314"/>
              <a:gd name="connsiteY11" fmla="*/ 2841171 h 2939142"/>
              <a:gd name="connsiteX12" fmla="*/ 6542314 w 6542314"/>
              <a:gd name="connsiteY12" fmla="*/ 2939142 h 2939142"/>
              <a:gd name="connsiteX13" fmla="*/ 6542314 w 6542314"/>
              <a:gd name="connsiteY13" fmla="*/ 2939142 h 2939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42314" h="2939142">
                <a:moveTo>
                  <a:pt x="0" y="0"/>
                </a:moveTo>
                <a:lnTo>
                  <a:pt x="152400" y="685800"/>
                </a:lnTo>
                <a:lnTo>
                  <a:pt x="152400" y="685800"/>
                </a:lnTo>
                <a:cubicBezTo>
                  <a:pt x="192314" y="780143"/>
                  <a:pt x="317499" y="1117600"/>
                  <a:pt x="391885" y="1251857"/>
                </a:cubicBezTo>
                <a:cubicBezTo>
                  <a:pt x="466271" y="1386114"/>
                  <a:pt x="489857" y="1415142"/>
                  <a:pt x="598714" y="1491342"/>
                </a:cubicBezTo>
                <a:cubicBezTo>
                  <a:pt x="707571" y="1567542"/>
                  <a:pt x="850900" y="1621971"/>
                  <a:pt x="1045028" y="1709057"/>
                </a:cubicBezTo>
                <a:cubicBezTo>
                  <a:pt x="1239157" y="1796143"/>
                  <a:pt x="1500414" y="1924957"/>
                  <a:pt x="1763485" y="2013857"/>
                </a:cubicBezTo>
                <a:cubicBezTo>
                  <a:pt x="2026557" y="2102757"/>
                  <a:pt x="2336800" y="2169886"/>
                  <a:pt x="2623457" y="2242457"/>
                </a:cubicBezTo>
                <a:cubicBezTo>
                  <a:pt x="2910114" y="2315028"/>
                  <a:pt x="3213100" y="2387599"/>
                  <a:pt x="3483428" y="2449285"/>
                </a:cubicBezTo>
                <a:cubicBezTo>
                  <a:pt x="3753756" y="2510971"/>
                  <a:pt x="3987799" y="2567214"/>
                  <a:pt x="4245428" y="2612571"/>
                </a:cubicBezTo>
                <a:cubicBezTo>
                  <a:pt x="4503057" y="2657928"/>
                  <a:pt x="5029200" y="2721428"/>
                  <a:pt x="5029200" y="2721428"/>
                </a:cubicBezTo>
                <a:lnTo>
                  <a:pt x="5878285" y="2841171"/>
                </a:lnTo>
                <a:lnTo>
                  <a:pt x="6542314" y="2939142"/>
                </a:lnTo>
                <a:lnTo>
                  <a:pt x="6542314" y="2939142"/>
                </a:ln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1905000" y="1023258"/>
            <a:ext cx="0" cy="4539342"/>
          </a:xfrm>
          <a:prstGeom prst="line">
            <a:avLst/>
          </a:prstGeom>
          <a:ln w="254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8501743" y="3962400"/>
            <a:ext cx="0" cy="1600200"/>
          </a:xfrm>
          <a:prstGeom prst="line">
            <a:avLst/>
          </a:prstGeom>
          <a:ln w="254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066800" y="5943600"/>
            <a:ext cx="7802905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b="1" dirty="0"/>
              <a:t>Radiation Level Standards (</a:t>
            </a:r>
            <a:r>
              <a:rPr lang="en-US" sz="2800" b="1" dirty="0" err="1"/>
              <a:t>mrem</a:t>
            </a:r>
            <a:r>
              <a:rPr lang="en-US" sz="2800" b="1" dirty="0"/>
              <a:t>/yr;</a:t>
            </a:r>
            <a:r>
              <a:rPr lang="en-US" sz="2000" b="1" dirty="0"/>
              <a:t>1/100</a:t>
            </a:r>
            <a:r>
              <a:rPr lang="en-US" sz="2000" b="1" baseline="30000" dirty="0"/>
              <a:t>th</a:t>
            </a:r>
            <a:r>
              <a:rPr lang="en-US" sz="2800" b="1" dirty="0"/>
              <a:t>mSv/</a:t>
            </a:r>
            <a:r>
              <a:rPr lang="en-US" sz="2800" b="1" dirty="0" err="1"/>
              <a:t>yr</a:t>
            </a:r>
            <a:r>
              <a:rPr lang="en-US" sz="2800" b="1" dirty="0"/>
              <a:t>)</a:t>
            </a:r>
          </a:p>
        </p:txBody>
      </p:sp>
      <p:sp>
        <p:nvSpPr>
          <p:cNvPr id="24" name="TextBox 23"/>
          <p:cNvSpPr txBox="1"/>
          <p:nvPr/>
        </p:nvSpPr>
        <p:spPr>
          <a:xfrm rot="16200000">
            <a:off x="-1557459" y="2740885"/>
            <a:ext cx="3942939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b="1" dirty="0"/>
              <a:t>Clean-up Costs ($billions)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1656" y="17262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400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1656" y="7620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1656" y="145946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1656" y="21336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1656" y="274320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1656" y="336446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1656" y="405026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32877" y="4736068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50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09600" y="5356150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    0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642748" y="5562209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  15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133600" y="5562209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20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638249" y="5562209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40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079398" y="5562209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60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562097" y="5562209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80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045278" y="5562209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  100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826144" y="5562209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    0</a:t>
            </a:r>
            <a:endParaRPr lang="en-US" dirty="0"/>
          </a:p>
        </p:txBody>
      </p:sp>
      <p:sp>
        <p:nvSpPr>
          <p:cNvPr id="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81200" y="311750"/>
            <a:ext cx="6248400" cy="655637"/>
          </a:xfrm>
          <a:noFill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sz="1800" b="1" i="1">
                <a:solidFill>
                  <a:srgbClr val="1F5FA1"/>
                </a:solidFill>
              </a:rPr>
              <a:t>Revised DOE 2006 Estimate </a:t>
            </a:r>
            <a:r>
              <a:rPr lang="en-US" sz="1800" b="1" i="1" dirty="0">
                <a:solidFill>
                  <a:srgbClr val="1F5FA1"/>
                </a:solidFill>
              </a:rPr>
              <a:t>of Savings for Adjusting Cleanup Costs to more Reasonable Alternative Standards for U.S. DOE sites</a:t>
            </a:r>
          </a:p>
        </p:txBody>
      </p:sp>
    </p:spTree>
    <p:extLst>
      <p:ext uri="{BB962C8B-B14F-4D97-AF65-F5344CB8AC3E}">
        <p14:creationId xmlns:p14="http://schemas.microsoft.com/office/powerpoint/2010/main" val="1316191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0" y="1371600"/>
            <a:ext cx="914400" cy="609600"/>
          </a:xfrm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sz="3200" i="1" dirty="0">
                <a:solidFill>
                  <a:schemeClr val="bg1"/>
                </a:solidFill>
                <a:cs typeface="+mj-cs"/>
              </a:rPr>
              <a:t>LNT</a:t>
            </a: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3889375" y="457200"/>
            <a:ext cx="86273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bg1"/>
                </a:solidFill>
                <a:latin typeface="Stone Sans ITC TT-Semi" charset="0"/>
                <a:cs typeface="+mn-cs"/>
              </a:rPr>
              <a:t>Risk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5203204" y="5939135"/>
            <a:ext cx="241679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bg1"/>
                </a:solidFill>
                <a:latin typeface="Stone Sans ITC TT-Semi" charset="0"/>
                <a:cs typeface="+mn-cs"/>
              </a:rPr>
              <a:t>Dose </a:t>
            </a:r>
            <a:r>
              <a:rPr lang="en-US" sz="1600" dirty="0">
                <a:solidFill>
                  <a:schemeClr val="bg1"/>
                </a:solidFill>
                <a:latin typeface="Stone Sans ITC TT-Semi" charset="0"/>
                <a:cs typeface="+mn-cs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Stone Sans ITC TT-Semi" charset="0"/>
                <a:cs typeface="+mn-cs"/>
              </a:rPr>
              <a:t>rem;cSv</a:t>
            </a:r>
            <a:r>
              <a:rPr lang="en-US" sz="1600" dirty="0">
                <a:solidFill>
                  <a:schemeClr val="bg1"/>
                </a:solidFill>
                <a:latin typeface="Stone Sans ITC TT-Semi" charset="0"/>
                <a:cs typeface="+mn-cs"/>
              </a:rPr>
              <a:t>)</a:t>
            </a:r>
            <a:endParaRPr lang="en-US" sz="2800" dirty="0">
              <a:solidFill>
                <a:schemeClr val="bg1"/>
              </a:solidFill>
              <a:latin typeface="Stone Sans ITC TT-Semi" charset="0"/>
              <a:cs typeface="+mn-cs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3352800" y="5562600"/>
            <a:ext cx="4032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00">
                <a:solidFill>
                  <a:schemeClr val="bg1"/>
                </a:solidFill>
                <a:latin typeface="Stone Sans ITC TT-Semi" charset="0"/>
                <a:cs typeface="+mn-cs"/>
              </a:rPr>
              <a:t> </a:t>
            </a:r>
            <a:r>
              <a:rPr lang="en-US" sz="2400">
                <a:solidFill>
                  <a:schemeClr val="bg1"/>
                </a:solidFill>
                <a:latin typeface="Stone Sans ITC TT-Semi" charset="0"/>
                <a:cs typeface="+mn-cs"/>
              </a:rPr>
              <a:t>0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3059113" y="5257800"/>
            <a:ext cx="3698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>
                <a:solidFill>
                  <a:schemeClr val="bg1"/>
                </a:solidFill>
                <a:latin typeface="Stone Sans ITC TT-Semi" charset="0"/>
                <a:cs typeface="+mn-cs"/>
              </a:rPr>
              <a:t>0</a:t>
            </a: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 flipV="1">
            <a:off x="3733800" y="838200"/>
            <a:ext cx="0" cy="47244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 rot="5400000" flipV="1">
            <a:off x="5791200" y="2971800"/>
            <a:ext cx="0" cy="47244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 flipV="1">
            <a:off x="3733800" y="1066800"/>
            <a:ext cx="4267200" cy="4267200"/>
          </a:xfrm>
          <a:prstGeom prst="line">
            <a:avLst/>
          </a:prstGeom>
          <a:noFill/>
          <a:ln w="41275">
            <a:solidFill>
              <a:schemeClr val="bg1"/>
            </a:solidFill>
            <a:prstDash val="lg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>
            <a:off x="4572000" y="5334000"/>
            <a:ext cx="0" cy="1524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5334000" y="5334000"/>
            <a:ext cx="0" cy="1524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15" name="Line 13"/>
          <p:cNvSpPr>
            <a:spLocks noChangeShapeType="1"/>
          </p:cNvSpPr>
          <p:nvPr/>
        </p:nvSpPr>
        <p:spPr bwMode="auto">
          <a:xfrm>
            <a:off x="6096000" y="5334000"/>
            <a:ext cx="0" cy="1524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16" name="Line 14"/>
          <p:cNvSpPr>
            <a:spLocks noChangeShapeType="1"/>
          </p:cNvSpPr>
          <p:nvPr/>
        </p:nvSpPr>
        <p:spPr bwMode="auto">
          <a:xfrm>
            <a:off x="6858000" y="5334000"/>
            <a:ext cx="0" cy="1524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7620000" y="5334000"/>
            <a:ext cx="0" cy="1524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4344397" y="5486400"/>
            <a:ext cx="49725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>
                <a:solidFill>
                  <a:schemeClr val="bg1"/>
                </a:solidFill>
                <a:latin typeface="Stone Sans ITC TT-Semi" charset="0"/>
                <a:cs typeface="+mn-cs"/>
              </a:rPr>
              <a:t>0.1</a:t>
            </a:r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5109572" y="5486400"/>
            <a:ext cx="49725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>
                <a:solidFill>
                  <a:schemeClr val="bg1"/>
                </a:solidFill>
                <a:latin typeface="Stone Sans ITC TT-Semi" charset="0"/>
                <a:cs typeface="+mn-cs"/>
              </a:rPr>
              <a:t>1.0</a:t>
            </a:r>
          </a:p>
        </p:txBody>
      </p:sp>
      <p:sp>
        <p:nvSpPr>
          <p:cNvPr id="20" name="Text Box 18"/>
          <p:cNvSpPr txBox="1">
            <a:spLocks noChangeArrowheads="1"/>
          </p:cNvSpPr>
          <p:nvPr/>
        </p:nvSpPr>
        <p:spPr bwMode="auto">
          <a:xfrm>
            <a:off x="5874747" y="5486400"/>
            <a:ext cx="43473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>
                <a:solidFill>
                  <a:schemeClr val="bg1"/>
                </a:solidFill>
                <a:latin typeface="Stone Sans ITC TT-Semi" charset="0"/>
                <a:cs typeface="+mn-cs"/>
              </a:rPr>
              <a:t>10</a:t>
            </a:r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>
            <a:off x="6578010" y="5486400"/>
            <a:ext cx="55976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>
                <a:solidFill>
                  <a:schemeClr val="bg1"/>
                </a:solidFill>
                <a:latin typeface="Stone Sans ITC TT-Semi" charset="0"/>
                <a:cs typeface="+mn-cs"/>
              </a:rPr>
              <a:t>100</a:t>
            </a: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7316197" y="5486400"/>
            <a:ext cx="68480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dirty="0">
                <a:solidFill>
                  <a:schemeClr val="bg1"/>
                </a:solidFill>
                <a:latin typeface="Stone Sans ITC TT-Semi" charset="0"/>
                <a:cs typeface="+mn-cs"/>
              </a:rPr>
              <a:t>1000</a:t>
            </a:r>
          </a:p>
        </p:txBody>
      </p:sp>
      <p:sp>
        <p:nvSpPr>
          <p:cNvPr id="23" name="Text Box 21"/>
          <p:cNvSpPr txBox="1">
            <a:spLocks noChangeArrowheads="1"/>
          </p:cNvSpPr>
          <p:nvPr/>
        </p:nvSpPr>
        <p:spPr bwMode="auto">
          <a:xfrm>
            <a:off x="7405688" y="5715000"/>
            <a:ext cx="1841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en-US" sz="1400">
              <a:solidFill>
                <a:schemeClr val="bg1"/>
              </a:solidFill>
              <a:latin typeface="Stone Sans ITC TT-Semi" charset="0"/>
              <a:cs typeface="+mn-cs"/>
            </a:endParaRPr>
          </a:p>
        </p:txBody>
      </p:sp>
      <p:sp>
        <p:nvSpPr>
          <p:cNvPr id="24" name="Text Box 22"/>
          <p:cNvSpPr txBox="1">
            <a:spLocks noChangeArrowheads="1"/>
          </p:cNvSpPr>
          <p:nvPr/>
        </p:nvSpPr>
        <p:spPr bwMode="auto">
          <a:xfrm>
            <a:off x="2667000" y="1295400"/>
            <a:ext cx="762000" cy="346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lnSpc>
                <a:spcPct val="110000"/>
              </a:lnSpc>
              <a:defRPr/>
            </a:pPr>
            <a:r>
              <a:rPr lang="en-US" sz="1600" dirty="0">
                <a:solidFill>
                  <a:schemeClr val="bg1"/>
                </a:solidFill>
                <a:latin typeface="Stone Sans ITC TT-Semi" charset="0"/>
                <a:cs typeface="+mn-cs"/>
              </a:rPr>
              <a:t>death </a:t>
            </a:r>
          </a:p>
        </p:txBody>
      </p:sp>
      <p:sp>
        <p:nvSpPr>
          <p:cNvPr id="25" name="Text Box 23"/>
          <p:cNvSpPr txBox="1">
            <a:spLocks noChangeArrowheads="1"/>
          </p:cNvSpPr>
          <p:nvPr/>
        </p:nvSpPr>
        <p:spPr bwMode="auto">
          <a:xfrm>
            <a:off x="2590800" y="1965325"/>
            <a:ext cx="838200" cy="781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80000"/>
              </a:lnSpc>
              <a:defRPr/>
            </a:pPr>
            <a:r>
              <a:rPr lang="en-US" sz="1600" dirty="0">
                <a:solidFill>
                  <a:schemeClr val="bg1"/>
                </a:solidFill>
                <a:latin typeface="Stone Sans ITC TT-Semi" charset="0"/>
                <a:cs typeface="+mn-cs"/>
              </a:rPr>
              <a:t>cancer</a:t>
            </a:r>
          </a:p>
          <a:p>
            <a:pPr algn="ctr">
              <a:defRPr/>
            </a:pPr>
            <a:r>
              <a:rPr lang="en-US" sz="1600" dirty="0">
                <a:solidFill>
                  <a:schemeClr val="bg1"/>
                </a:solidFill>
                <a:latin typeface="Stone Sans ITC TT-Semi" charset="0"/>
                <a:cs typeface="+mn-cs"/>
              </a:rPr>
              <a:t>ARS</a:t>
            </a:r>
          </a:p>
        </p:txBody>
      </p:sp>
      <p:sp>
        <p:nvSpPr>
          <p:cNvPr id="26" name="Text Box 24"/>
          <p:cNvSpPr txBox="1">
            <a:spLocks noChangeArrowheads="1"/>
          </p:cNvSpPr>
          <p:nvPr/>
        </p:nvSpPr>
        <p:spPr bwMode="auto">
          <a:xfrm>
            <a:off x="3335337" y="838200"/>
            <a:ext cx="474663" cy="120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7200">
                <a:solidFill>
                  <a:schemeClr val="bg1"/>
                </a:solidFill>
                <a:cs typeface="+mn-cs"/>
              </a:rPr>
              <a:t>{</a:t>
            </a:r>
          </a:p>
        </p:txBody>
      </p:sp>
      <p:sp>
        <p:nvSpPr>
          <p:cNvPr id="27" name="Text Box 25"/>
          <p:cNvSpPr txBox="1">
            <a:spLocks noChangeArrowheads="1"/>
          </p:cNvSpPr>
          <p:nvPr/>
        </p:nvSpPr>
        <p:spPr bwMode="auto">
          <a:xfrm>
            <a:off x="3335337" y="1736725"/>
            <a:ext cx="474663" cy="120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7200" dirty="0">
                <a:solidFill>
                  <a:schemeClr val="bg1"/>
                </a:solidFill>
                <a:cs typeface="+mn-cs"/>
              </a:rPr>
              <a:t>{</a:t>
            </a:r>
          </a:p>
        </p:txBody>
      </p:sp>
      <p:sp>
        <p:nvSpPr>
          <p:cNvPr id="28" name="Freeform 29"/>
          <p:cNvSpPr>
            <a:spLocks/>
          </p:cNvSpPr>
          <p:nvPr/>
        </p:nvSpPr>
        <p:spPr bwMode="auto">
          <a:xfrm>
            <a:off x="6096000" y="1049338"/>
            <a:ext cx="1976438" cy="4284662"/>
          </a:xfrm>
          <a:custGeom>
            <a:avLst/>
            <a:gdLst>
              <a:gd name="T0" fmla="*/ 0 w 1245"/>
              <a:gd name="T1" fmla="*/ 2699 h 2699"/>
              <a:gd name="T2" fmla="*/ 195 w 1245"/>
              <a:gd name="T3" fmla="*/ 1927 h 2699"/>
              <a:gd name="T4" fmla="*/ 285 w 1245"/>
              <a:gd name="T5" fmla="*/ 1544 h 2699"/>
              <a:gd name="T6" fmla="*/ 348 w 1245"/>
              <a:gd name="T7" fmla="*/ 1363 h 2699"/>
              <a:gd name="T8" fmla="*/ 438 w 1245"/>
              <a:gd name="T9" fmla="*/ 1155 h 2699"/>
              <a:gd name="T10" fmla="*/ 529 w 1245"/>
              <a:gd name="T11" fmla="*/ 1029 h 2699"/>
              <a:gd name="T12" fmla="*/ 668 w 1245"/>
              <a:gd name="T13" fmla="*/ 793 h 2699"/>
              <a:gd name="T14" fmla="*/ 842 w 1245"/>
              <a:gd name="T15" fmla="*/ 529 h 2699"/>
              <a:gd name="T16" fmla="*/ 1099 w 1245"/>
              <a:gd name="T17" fmla="*/ 209 h 2699"/>
              <a:gd name="T18" fmla="*/ 1245 w 1245"/>
              <a:gd name="T19" fmla="*/ 0 h 26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45" h="2699">
                <a:moveTo>
                  <a:pt x="0" y="2699"/>
                </a:moveTo>
                <a:lnTo>
                  <a:pt x="195" y="1927"/>
                </a:lnTo>
                <a:lnTo>
                  <a:pt x="285" y="1544"/>
                </a:lnTo>
                <a:lnTo>
                  <a:pt x="348" y="1363"/>
                </a:lnTo>
                <a:lnTo>
                  <a:pt x="438" y="1155"/>
                </a:lnTo>
                <a:lnTo>
                  <a:pt x="529" y="1029"/>
                </a:lnTo>
                <a:lnTo>
                  <a:pt x="668" y="793"/>
                </a:lnTo>
                <a:lnTo>
                  <a:pt x="842" y="529"/>
                </a:lnTo>
                <a:lnTo>
                  <a:pt x="1099" y="209"/>
                </a:lnTo>
                <a:lnTo>
                  <a:pt x="1245" y="0"/>
                </a:lnTo>
              </a:path>
            </a:pathLst>
          </a:custGeom>
          <a:noFill/>
          <a:ln w="41275">
            <a:solidFill>
              <a:schemeClr val="bg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29" name="Line 30"/>
          <p:cNvSpPr>
            <a:spLocks noChangeShapeType="1"/>
          </p:cNvSpPr>
          <p:nvPr/>
        </p:nvSpPr>
        <p:spPr bwMode="auto">
          <a:xfrm>
            <a:off x="3733800" y="5257800"/>
            <a:ext cx="0" cy="12954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30" name="Rectangle 31"/>
          <p:cNvSpPr>
            <a:spLocks noChangeArrowheads="1"/>
          </p:cNvSpPr>
          <p:nvPr/>
        </p:nvSpPr>
        <p:spPr bwMode="auto">
          <a:xfrm>
            <a:off x="185736" y="228600"/>
            <a:ext cx="2786063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600" b="1" dirty="0">
                <a:solidFill>
                  <a:schemeClr val="bg1"/>
                </a:solidFill>
                <a:latin typeface="Arial" charset="0"/>
                <a:cs typeface="Arial" charset="0"/>
              </a:rPr>
              <a:t>Small chronic doses of radiation, &lt; 10 rem(</a:t>
            </a:r>
            <a:r>
              <a:rPr lang="en-US" sz="1600" b="1" dirty="0" err="1">
                <a:solidFill>
                  <a:schemeClr val="bg1"/>
                </a:solidFill>
                <a:latin typeface="Arial" charset="0"/>
                <a:cs typeface="Arial" charset="0"/>
              </a:rPr>
              <a:t>cSv</a:t>
            </a:r>
            <a:r>
              <a:rPr lang="en-US" sz="1600" b="1" dirty="0">
                <a:solidFill>
                  <a:schemeClr val="bg1"/>
                </a:solidFill>
                <a:latin typeface="Arial" charset="0"/>
                <a:cs typeface="Arial" charset="0"/>
              </a:rPr>
              <a:t>)/</a:t>
            </a:r>
            <a:r>
              <a:rPr lang="en-US" sz="1600" b="1" dirty="0" err="1">
                <a:solidFill>
                  <a:schemeClr val="bg1"/>
                </a:solidFill>
                <a:latin typeface="Arial" charset="0"/>
                <a:cs typeface="Arial" charset="0"/>
              </a:rPr>
              <a:t>yr</a:t>
            </a:r>
            <a:r>
              <a:rPr lang="en-US" sz="1600" b="1" dirty="0">
                <a:solidFill>
                  <a:schemeClr val="bg1"/>
                </a:solidFill>
                <a:latin typeface="Arial" charset="0"/>
                <a:cs typeface="Arial" charset="0"/>
              </a:rPr>
              <a:t>, appear to be easily handled by cellular repair mechanisms that evolved as a normal adaptive response with the emergence of the eukaryotic cell 2.3 billion years ago. </a:t>
            </a:r>
          </a:p>
        </p:txBody>
      </p:sp>
      <p:sp>
        <p:nvSpPr>
          <p:cNvPr id="31" name="Rectangle 32"/>
          <p:cNvSpPr>
            <a:spLocks noChangeArrowheads="1"/>
          </p:cNvSpPr>
          <p:nvPr/>
        </p:nvSpPr>
        <p:spPr bwMode="auto">
          <a:xfrm>
            <a:off x="6488112" y="3856681"/>
            <a:ext cx="1512888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r>
              <a:rPr lang="en-US" sz="2000" b="1" i="1">
                <a:solidFill>
                  <a:schemeClr val="bg1"/>
                </a:solidFill>
                <a:latin typeface="Helvetica" charset="0"/>
                <a:cs typeface="+mn-cs"/>
              </a:rPr>
              <a:t>threshold</a:t>
            </a:r>
            <a:endParaRPr lang="en-US" sz="2000" b="1" i="1" dirty="0">
              <a:solidFill>
                <a:schemeClr val="bg1"/>
              </a:solidFill>
              <a:latin typeface="Helvetica" charset="0"/>
              <a:cs typeface="+mn-cs"/>
            </a:endParaRPr>
          </a:p>
        </p:txBody>
      </p:sp>
      <p:sp>
        <p:nvSpPr>
          <p:cNvPr id="33" name="Line 34"/>
          <p:cNvSpPr>
            <a:spLocks noChangeShapeType="1"/>
          </p:cNvSpPr>
          <p:nvPr/>
        </p:nvSpPr>
        <p:spPr bwMode="auto">
          <a:xfrm flipV="1">
            <a:off x="6096000" y="3048000"/>
            <a:ext cx="0" cy="2362200"/>
          </a:xfrm>
          <a:prstGeom prst="line">
            <a:avLst/>
          </a:prstGeom>
          <a:noFill/>
          <a:ln w="12700">
            <a:noFill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35" name="Line 36"/>
          <p:cNvSpPr>
            <a:spLocks noChangeShapeType="1"/>
          </p:cNvSpPr>
          <p:nvPr/>
        </p:nvSpPr>
        <p:spPr bwMode="auto">
          <a:xfrm flipH="1">
            <a:off x="3733800" y="3048000"/>
            <a:ext cx="2362200" cy="0"/>
          </a:xfrm>
          <a:prstGeom prst="line">
            <a:avLst/>
          </a:prstGeom>
          <a:noFill/>
          <a:ln w="12700">
            <a:noFill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solidFill>
                <a:schemeClr val="bg1"/>
              </a:solidFill>
              <a:cs typeface="+mn-cs"/>
            </a:endParaRPr>
          </a:p>
        </p:txBody>
      </p:sp>
      <p:sp>
        <p:nvSpPr>
          <p:cNvPr id="36" name="Text Box 37"/>
          <p:cNvSpPr txBox="1">
            <a:spLocks noChangeArrowheads="1"/>
          </p:cNvSpPr>
          <p:nvPr/>
        </p:nvSpPr>
        <p:spPr bwMode="auto">
          <a:xfrm>
            <a:off x="2815804" y="3478041"/>
            <a:ext cx="995785" cy="2236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60000"/>
              </a:lnSpc>
              <a:defRPr/>
            </a:pPr>
            <a:r>
              <a:rPr lang="en-US" sz="20800" dirty="0">
                <a:solidFill>
                  <a:schemeClr val="bg1"/>
                </a:solidFill>
                <a:latin typeface="Nueva Std Cond" charset="0"/>
                <a:cs typeface="+mn-cs"/>
              </a:rPr>
              <a:t>{</a:t>
            </a:r>
            <a:endParaRPr lang="en-US" sz="7200" dirty="0">
              <a:solidFill>
                <a:schemeClr val="bg1"/>
              </a:solidFill>
              <a:cs typeface="+mn-cs"/>
            </a:endParaRPr>
          </a:p>
        </p:txBody>
      </p:sp>
      <p:sp>
        <p:nvSpPr>
          <p:cNvPr id="37" name="Text Box 38"/>
          <p:cNvSpPr txBox="1">
            <a:spLocks noChangeArrowheads="1"/>
          </p:cNvSpPr>
          <p:nvPr/>
        </p:nvSpPr>
        <p:spPr bwMode="auto">
          <a:xfrm>
            <a:off x="838200" y="3810000"/>
            <a:ext cx="2149475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600" dirty="0">
                <a:solidFill>
                  <a:schemeClr val="bg1"/>
                </a:solidFill>
                <a:latin typeface="Stone Sans ITC TT-Semi" charset="0"/>
                <a:cs typeface="+mn-cs"/>
              </a:rPr>
              <a:t>Few, if any, long-term health effects observed</a:t>
            </a:r>
          </a:p>
        </p:txBody>
      </p:sp>
      <p:sp>
        <p:nvSpPr>
          <p:cNvPr id="39" name="Text Box 38"/>
          <p:cNvSpPr txBox="1">
            <a:spLocks noChangeArrowheads="1"/>
          </p:cNvSpPr>
          <p:nvPr/>
        </p:nvSpPr>
        <p:spPr bwMode="auto">
          <a:xfrm>
            <a:off x="4871615" y="4734679"/>
            <a:ext cx="995785" cy="4154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x-none" sz="1050" dirty="0">
                <a:solidFill>
                  <a:schemeClr val="bg1"/>
                </a:solidFill>
                <a:latin typeface="Stone Sans ITC TT-Semi" charset="0"/>
              </a:rPr>
              <a:t>Earth</a:t>
            </a:r>
          </a:p>
          <a:p>
            <a:pPr algn="ctr"/>
            <a:r>
              <a:rPr lang="en-US" altLang="x-none" sz="1050" dirty="0">
                <a:solidFill>
                  <a:schemeClr val="bg1"/>
                </a:solidFill>
                <a:latin typeface="Stone Sans ITC TT-Semi" charset="0"/>
              </a:rPr>
              <a:t>background </a:t>
            </a:r>
          </a:p>
        </p:txBody>
      </p:sp>
      <p:grpSp>
        <p:nvGrpSpPr>
          <p:cNvPr id="41" name="Group 59"/>
          <p:cNvGrpSpPr>
            <a:grpSpLocks/>
          </p:cNvGrpSpPr>
          <p:nvPr/>
        </p:nvGrpSpPr>
        <p:grpSpPr bwMode="auto">
          <a:xfrm>
            <a:off x="4462462" y="5249437"/>
            <a:ext cx="1828800" cy="0"/>
            <a:chOff x="3216" y="2640"/>
            <a:chExt cx="1152" cy="0"/>
          </a:xfrm>
        </p:grpSpPr>
        <p:sp>
          <p:nvSpPr>
            <p:cNvPr id="42" name="Line 55"/>
            <p:cNvSpPr>
              <a:spLocks noChangeShapeType="1"/>
            </p:cNvSpPr>
            <p:nvPr/>
          </p:nvSpPr>
          <p:spPr bwMode="auto">
            <a:xfrm>
              <a:off x="3216" y="2640"/>
              <a:ext cx="240" cy="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3" name="Line 56"/>
            <p:cNvSpPr>
              <a:spLocks noChangeShapeType="1"/>
            </p:cNvSpPr>
            <p:nvPr/>
          </p:nvSpPr>
          <p:spPr bwMode="auto">
            <a:xfrm>
              <a:off x="3456" y="2640"/>
              <a:ext cx="240" cy="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4" name="Line 57"/>
            <p:cNvSpPr>
              <a:spLocks noChangeShapeType="1"/>
            </p:cNvSpPr>
            <p:nvPr/>
          </p:nvSpPr>
          <p:spPr bwMode="auto">
            <a:xfrm>
              <a:off x="3696" y="2640"/>
              <a:ext cx="240" cy="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" name="Line 58"/>
            <p:cNvSpPr>
              <a:spLocks noChangeShapeType="1"/>
            </p:cNvSpPr>
            <p:nvPr/>
          </p:nvSpPr>
          <p:spPr bwMode="auto">
            <a:xfrm>
              <a:off x="3936" y="2640"/>
              <a:ext cx="432" cy="0"/>
            </a:xfrm>
            <a:prstGeom prst="line">
              <a:avLst/>
            </a:prstGeom>
            <a:noFill/>
            <a:ln w="76200">
              <a:solidFill>
                <a:schemeClr val="bg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3775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95" y="330382"/>
            <a:ext cx="8544643" cy="6349522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3048000" y="609600"/>
            <a:ext cx="2860551" cy="693738"/>
          </a:xfrm>
          <a:prstGeom prst="rect">
            <a:avLst/>
          </a:prstGeom>
        </p:spPr>
        <p:txBody>
          <a:bodyPr vert="horz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cap="small" dirty="0">
                <a:solidFill>
                  <a:schemeClr val="bg1"/>
                </a:solidFill>
              </a:rPr>
              <a:t>Thank You!</a:t>
            </a:r>
          </a:p>
          <a:p>
            <a:endParaRPr lang="en-US" sz="3600" b="1" cap="small" dirty="0">
              <a:solidFill>
                <a:schemeClr val="bg1"/>
              </a:solidFill>
            </a:endParaRPr>
          </a:p>
          <a:p>
            <a:endParaRPr lang="en-US" sz="3600" b="1" cap="small" dirty="0">
              <a:solidFill>
                <a:schemeClr val="bg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48000" y="1447800"/>
            <a:ext cx="2860551" cy="693738"/>
          </a:xfrm>
          <a:prstGeom prst="rect">
            <a:avLst/>
          </a:prstGeom>
        </p:spPr>
        <p:txBody>
          <a:bodyPr vert="horz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cap="small" dirty="0">
                <a:solidFill>
                  <a:schemeClr val="bg1"/>
                </a:solidFill>
              </a:rPr>
              <a:t>Questions?</a:t>
            </a:r>
          </a:p>
          <a:p>
            <a:endParaRPr lang="en-US" sz="3600" b="1" cap="smal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03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  <a:noFill/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  <a:grpFill/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alphaModFix/>
            </a:blip>
            <a:srcRect t="25283" r="44763" b="1068"/>
            <a:stretch/>
          </p:blipFill>
          <p:spPr>
            <a:xfrm>
              <a:off x="0" y="1"/>
              <a:ext cx="1066800" cy="1066800"/>
            </a:xfrm>
            <a:prstGeom prst="rect">
              <a:avLst/>
            </a:prstGeom>
            <a:grpFill/>
          </p:spPr>
        </p:pic>
      </p:grpSp>
      <p:sp>
        <p:nvSpPr>
          <p:cNvPr id="7" name="TextBox 6"/>
          <p:cNvSpPr txBox="1"/>
          <p:nvPr/>
        </p:nvSpPr>
        <p:spPr>
          <a:xfrm>
            <a:off x="1295400" y="188893"/>
            <a:ext cx="7467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800"/>
              </a:spcBef>
            </a:pPr>
            <a:r>
              <a:rPr lang="en-US" sz="2800" b="1" dirty="0">
                <a:solidFill>
                  <a:schemeClr val="bg1"/>
                </a:solidFill>
              </a:rPr>
              <a:t>What are the costs of regulating radiation doses to such low levels?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1" y="13716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US" sz="2800" dirty="0">
                <a:solidFill>
                  <a:schemeClr val="bg1"/>
                </a:solidFill>
              </a:rPr>
              <a:t>$7 million is the value of a human life according to EPA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1000" y="1981200"/>
            <a:ext cx="8609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US" sz="2800" dirty="0">
                <a:solidFill>
                  <a:schemeClr val="bg1"/>
                </a:solidFill>
              </a:rPr>
              <a:t>$316,000 is the average paid out in health care over a life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855" y="2622828"/>
            <a:ext cx="8685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US" sz="2800" dirty="0">
                <a:solidFill>
                  <a:schemeClr val="bg1"/>
                </a:solidFill>
              </a:rPr>
              <a:t>$129,000 is the average historic legal value of a human life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3962400"/>
            <a:ext cx="8685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US" sz="2800" dirty="0">
                <a:solidFill>
                  <a:schemeClr val="bg1"/>
                </a:solidFill>
              </a:rPr>
              <a:t>$45 million (value of a single healthy human life when chopped up and sold on the black market for body parts)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3276600"/>
            <a:ext cx="8685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US" sz="2800" dirty="0">
                <a:solidFill>
                  <a:schemeClr val="bg1"/>
                </a:solidFill>
              </a:rPr>
              <a:t>$12,420 (death benefit to families of deceased soldiers)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1000" y="5039380"/>
            <a:ext cx="8762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US" sz="2800" dirty="0">
                <a:solidFill>
                  <a:schemeClr val="bg1"/>
                </a:solidFill>
              </a:rPr>
              <a:t>$2.5 billion per theoretical human life saved </a:t>
            </a:r>
            <a:r>
              <a:rPr lang="en-US" sz="2400" dirty="0">
                <a:solidFill>
                  <a:schemeClr val="bg1"/>
                </a:solidFill>
              </a:rPr>
              <a:t>(LNT vs 0.1 </a:t>
            </a:r>
            <a:r>
              <a:rPr lang="en-US" sz="2400" dirty="0" err="1">
                <a:solidFill>
                  <a:schemeClr val="bg1"/>
                </a:solidFill>
              </a:rPr>
              <a:t>Sv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yr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000" y="5675293"/>
            <a:ext cx="8685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US" sz="2800" dirty="0">
                <a:solidFill>
                  <a:schemeClr val="bg1"/>
                </a:solidFill>
              </a:rPr>
              <a:t>$100 per human life saved by immunization against measles, diphtheria, and pertussis in developing countries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95400" y="188893"/>
            <a:ext cx="7391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800"/>
              </a:spcBef>
            </a:pPr>
            <a:r>
              <a:rPr lang="en-US" sz="2800" b="1" dirty="0">
                <a:solidFill>
                  <a:schemeClr val="bg1"/>
                </a:solidFill>
              </a:rPr>
              <a:t>How Much Do We Consider the Value of a Human Life to be?</a:t>
            </a:r>
          </a:p>
        </p:txBody>
      </p:sp>
    </p:spTree>
    <p:extLst>
      <p:ext uri="{BB962C8B-B14F-4D97-AF65-F5344CB8AC3E}">
        <p14:creationId xmlns:p14="http://schemas.microsoft.com/office/powerpoint/2010/main" val="133103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4" grpId="0"/>
      <p:bldP spid="5" grpId="0"/>
      <p:bldP spid="6" grpId="0"/>
      <p:bldP spid="8" grpId="0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903619" name="Text Box 3"/>
          <p:cNvSpPr txBox="1">
            <a:spLocks noChangeArrowheads="1"/>
          </p:cNvSpPr>
          <p:nvPr/>
        </p:nvSpPr>
        <p:spPr bwMode="auto">
          <a:xfrm>
            <a:off x="1494380" y="304800"/>
            <a:ext cx="747986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  <a:cs typeface="+mn-cs"/>
              </a:rPr>
              <a:t>What Are Some Of The Costs Associated With</a:t>
            </a:r>
          </a:p>
          <a:p>
            <a:pPr algn="ctr">
              <a:defRPr/>
            </a:pPr>
            <a:r>
              <a:rPr lang="en-US" sz="2600" b="1" dirty="0">
                <a:solidFill>
                  <a:schemeClr val="bg1"/>
                </a:solidFill>
                <a:latin typeface="Arial" charset="0"/>
              </a:rPr>
              <a:t>Exceptionally-Low Radiation Limits?</a:t>
            </a:r>
            <a:endParaRPr lang="en-US" sz="2600" b="1" dirty="0">
              <a:solidFill>
                <a:schemeClr val="bg1"/>
              </a:solidFill>
              <a:latin typeface="Arial" charset="0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5283" r="44763" b="1068"/>
          <a:stretch/>
        </p:blipFill>
        <p:spPr>
          <a:xfrm>
            <a:off x="0" y="1"/>
            <a:ext cx="1066800" cy="1066800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/>
        </p:nvSpPr>
        <p:spPr>
          <a:xfrm>
            <a:off x="381000" y="1574155"/>
            <a:ext cx="8517048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800" dirty="0">
                <a:solidFill>
                  <a:schemeClr val="bg1"/>
                </a:solidFill>
              </a:rPr>
              <a:t>Our regulatory limits are so far down in the noise as to be meaningless from a public health standpoint</a:t>
            </a:r>
          </a:p>
          <a:p>
            <a:pPr>
              <a:spcBef>
                <a:spcPts val="600"/>
              </a:spcBef>
            </a:pPr>
            <a:endParaRPr lang="en-US" sz="1400" dirty="0">
              <a:solidFill>
                <a:schemeClr val="bg1"/>
              </a:solidFill>
            </a:endParaRPr>
          </a:p>
          <a:p>
            <a:pPr marL="581025" indent="-238125">
              <a:spcBef>
                <a:spcPts val="600"/>
              </a:spcBef>
              <a:buFont typeface="Arial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noise of background radiation levels</a:t>
            </a:r>
          </a:p>
          <a:p>
            <a:pPr marL="581025" indent="-238125">
              <a:spcBef>
                <a:spcPts val="600"/>
              </a:spcBef>
              <a:buFont typeface="Arial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noise of everyday risks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0" y="4968909"/>
            <a:ext cx="728584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LNT demands that there be an observable effect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as a function of dose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608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146" name="Text Box 2"/>
          <p:cNvSpPr txBox="1">
            <a:spLocks noChangeArrowheads="1"/>
          </p:cNvSpPr>
          <p:nvPr/>
        </p:nvSpPr>
        <p:spPr bwMode="auto">
          <a:xfrm>
            <a:off x="2955925" y="4356100"/>
            <a:ext cx="1997075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30000"/>
              </a:lnSpc>
              <a:defRPr/>
            </a:pPr>
            <a:r>
              <a:rPr lang="en-US" sz="1400" b="1">
                <a:solidFill>
                  <a:srgbClr val="000000"/>
                </a:solidFill>
                <a:latin typeface="Verdana" charset="0"/>
                <a:cs typeface="Arial" charset="0"/>
              </a:rPr>
              <a:t>(270 mrem/y)</a:t>
            </a:r>
          </a:p>
        </p:txBody>
      </p:sp>
      <p:sp>
        <p:nvSpPr>
          <p:cNvPr id="2054148" name="Text Box 4"/>
          <p:cNvSpPr txBox="1">
            <a:spLocks noChangeArrowheads="1"/>
          </p:cNvSpPr>
          <p:nvPr/>
        </p:nvSpPr>
        <p:spPr bwMode="auto">
          <a:xfrm>
            <a:off x="4115197" y="1743670"/>
            <a:ext cx="4418806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latin typeface="Arial" charset="0"/>
                <a:cs typeface="Arial" charset="0"/>
              </a:rPr>
              <a:t>Where is LNT? The hypothesis demands </a:t>
            </a:r>
            <a:r>
              <a:rPr 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Arial" charset="0"/>
                <a:cs typeface="Arial" charset="0"/>
              </a:rPr>
              <a:t>n expression whenever there is a spectrum of doses in a large population.</a:t>
            </a:r>
          </a:p>
        </p:txBody>
      </p:sp>
      <p:sp>
        <p:nvSpPr>
          <p:cNvPr id="2054150" name="Text Box 6"/>
          <p:cNvSpPr txBox="1">
            <a:spLocks noChangeArrowheads="1"/>
          </p:cNvSpPr>
          <p:nvPr/>
        </p:nvSpPr>
        <p:spPr bwMode="auto">
          <a:xfrm>
            <a:off x="1828800" y="304800"/>
            <a:ext cx="5867400" cy="1362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lnSpc>
                <a:spcPct val="130000"/>
              </a:lnSpc>
              <a:defRPr/>
            </a:pPr>
            <a:r>
              <a:rPr lang="en-US" sz="1600" dirty="0">
                <a:solidFill>
                  <a:srgbClr val="000000"/>
                </a:solidFill>
                <a:latin typeface="Times New Roman" charset="0"/>
                <a:cs typeface="Arial" charset="0"/>
              </a:rPr>
              <a:t>Background Radiation Differences on Annual Cancer Mortality Rates/100,000 for each U.S. State over a 17-Year Period (adapted from </a:t>
            </a:r>
            <a:r>
              <a:rPr lang="en-US" sz="1600" dirty="0" err="1">
                <a:solidFill>
                  <a:srgbClr val="000000"/>
                </a:solidFill>
                <a:latin typeface="Times New Roman" charset="0"/>
                <a:cs typeface="Arial" charset="0"/>
              </a:rPr>
              <a:t>Frigerio</a:t>
            </a:r>
            <a:r>
              <a:rPr lang="en-US" sz="1600" dirty="0">
                <a:solidFill>
                  <a:srgbClr val="000000"/>
                </a:solidFill>
                <a:latin typeface="Times New Roman" charset="0"/>
                <a:cs typeface="Arial" charset="0"/>
              </a:rPr>
              <a:t> and Stowe, 1976 with correction for dose using more recent background data from radon).</a:t>
            </a:r>
          </a:p>
        </p:txBody>
      </p:sp>
      <p:sp>
        <p:nvSpPr>
          <p:cNvPr id="2054151" name="Line 7"/>
          <p:cNvSpPr>
            <a:spLocks noChangeShapeType="1"/>
          </p:cNvSpPr>
          <p:nvPr/>
        </p:nvSpPr>
        <p:spPr bwMode="auto">
          <a:xfrm>
            <a:off x="3733800" y="4779963"/>
            <a:ext cx="0" cy="1730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52" name="Text Box 8"/>
          <p:cNvSpPr txBox="1">
            <a:spLocks noChangeArrowheads="1"/>
          </p:cNvSpPr>
          <p:nvPr/>
        </p:nvSpPr>
        <p:spPr bwMode="auto">
          <a:xfrm>
            <a:off x="2971800" y="5486400"/>
            <a:ext cx="37719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>
                <a:latin typeface="Stone Sans ITC TT-Semi" charset="0"/>
                <a:cs typeface="+mn-cs"/>
              </a:rPr>
              <a:t>Background Dose </a:t>
            </a:r>
            <a:r>
              <a:rPr lang="en-US" sz="2000">
                <a:latin typeface="Stone Sans ITC TT-Semi" charset="0"/>
                <a:cs typeface="+mn-cs"/>
              </a:rPr>
              <a:t>(mSv/y)</a:t>
            </a:r>
            <a:endParaRPr lang="en-US" sz="2400">
              <a:latin typeface="Stone Sans ITC TT-Semi" charset="0"/>
              <a:cs typeface="+mn-cs"/>
            </a:endParaRPr>
          </a:p>
        </p:txBody>
      </p:sp>
      <p:sp>
        <p:nvSpPr>
          <p:cNvPr id="2054153" name="Line 9"/>
          <p:cNvSpPr>
            <a:spLocks noChangeShapeType="1"/>
          </p:cNvSpPr>
          <p:nvPr/>
        </p:nvSpPr>
        <p:spPr bwMode="auto">
          <a:xfrm rot="5400000" flipV="1">
            <a:off x="4838700" y="1638300"/>
            <a:ext cx="0" cy="6629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54" name="Line 10"/>
          <p:cNvSpPr>
            <a:spLocks noChangeShapeType="1"/>
          </p:cNvSpPr>
          <p:nvPr/>
        </p:nvSpPr>
        <p:spPr bwMode="auto">
          <a:xfrm>
            <a:off x="3276600" y="495300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55" name="Text Box 11"/>
          <p:cNvSpPr txBox="1">
            <a:spLocks noChangeArrowheads="1"/>
          </p:cNvSpPr>
          <p:nvPr/>
        </p:nvSpPr>
        <p:spPr bwMode="auto">
          <a:xfrm>
            <a:off x="2133600" y="5119688"/>
            <a:ext cx="53181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>
                <a:latin typeface="Stone Sans ITC TT-Semi" charset="0"/>
                <a:cs typeface="+mn-cs"/>
              </a:rPr>
              <a:t>2.4</a:t>
            </a:r>
          </a:p>
        </p:txBody>
      </p:sp>
      <p:sp>
        <p:nvSpPr>
          <p:cNvPr id="2054156" name="Text Box 12"/>
          <p:cNvSpPr txBox="1">
            <a:spLocks noChangeArrowheads="1"/>
          </p:cNvSpPr>
          <p:nvPr/>
        </p:nvSpPr>
        <p:spPr bwMode="auto">
          <a:xfrm>
            <a:off x="3049588" y="5119688"/>
            <a:ext cx="5318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>
                <a:latin typeface="Stone Sans ITC TT-Semi" charset="0"/>
                <a:cs typeface="+mn-cs"/>
              </a:rPr>
              <a:t>2.6</a:t>
            </a:r>
          </a:p>
        </p:txBody>
      </p:sp>
      <p:sp>
        <p:nvSpPr>
          <p:cNvPr id="2054157" name="Text Box 13"/>
          <p:cNvSpPr txBox="1">
            <a:spLocks noChangeArrowheads="1"/>
          </p:cNvSpPr>
          <p:nvPr/>
        </p:nvSpPr>
        <p:spPr bwMode="auto">
          <a:xfrm>
            <a:off x="3887788" y="5119688"/>
            <a:ext cx="5318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>
                <a:latin typeface="Stone Sans ITC TT-Semi" charset="0"/>
                <a:cs typeface="+mn-cs"/>
              </a:rPr>
              <a:t>2.8</a:t>
            </a:r>
          </a:p>
        </p:txBody>
      </p:sp>
      <p:sp>
        <p:nvSpPr>
          <p:cNvPr id="2054158" name="Text Box 14"/>
          <p:cNvSpPr txBox="1">
            <a:spLocks noChangeArrowheads="1"/>
          </p:cNvSpPr>
          <p:nvPr/>
        </p:nvSpPr>
        <p:spPr bwMode="auto">
          <a:xfrm>
            <a:off x="4802188" y="5119688"/>
            <a:ext cx="5318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>
                <a:latin typeface="Stone Sans ITC TT-Semi" charset="0"/>
                <a:cs typeface="+mn-cs"/>
              </a:rPr>
              <a:t>3.0</a:t>
            </a:r>
          </a:p>
        </p:txBody>
      </p:sp>
      <p:sp>
        <p:nvSpPr>
          <p:cNvPr id="2054159" name="Text Box 15"/>
          <p:cNvSpPr txBox="1">
            <a:spLocks noChangeArrowheads="1"/>
          </p:cNvSpPr>
          <p:nvPr/>
        </p:nvSpPr>
        <p:spPr bwMode="auto">
          <a:xfrm>
            <a:off x="5716588" y="5119688"/>
            <a:ext cx="5318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>
                <a:latin typeface="Stone Sans ITC TT-Semi" charset="0"/>
                <a:cs typeface="+mn-cs"/>
              </a:rPr>
              <a:t>3.2</a:t>
            </a:r>
          </a:p>
        </p:txBody>
      </p:sp>
      <p:sp>
        <p:nvSpPr>
          <p:cNvPr id="2054160" name="Rectangle 16"/>
          <p:cNvSpPr>
            <a:spLocks noChangeArrowheads="1"/>
          </p:cNvSpPr>
          <p:nvPr/>
        </p:nvSpPr>
        <p:spPr bwMode="auto">
          <a:xfrm>
            <a:off x="3886200" y="3581400"/>
            <a:ext cx="76200" cy="76200"/>
          </a:xfrm>
          <a:prstGeom prst="rect">
            <a:avLst/>
          </a:prstGeom>
          <a:solidFill>
            <a:srgbClr val="0000FF"/>
          </a:solidFill>
          <a:ln w="12700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61" name="Line 17"/>
          <p:cNvSpPr>
            <a:spLocks noChangeShapeType="1"/>
          </p:cNvSpPr>
          <p:nvPr/>
        </p:nvSpPr>
        <p:spPr bwMode="auto">
          <a:xfrm>
            <a:off x="4191000" y="495300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62" name="Line 18"/>
          <p:cNvSpPr>
            <a:spLocks noChangeShapeType="1"/>
          </p:cNvSpPr>
          <p:nvPr/>
        </p:nvSpPr>
        <p:spPr bwMode="auto">
          <a:xfrm>
            <a:off x="5029200" y="495300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63" name="Line 19"/>
          <p:cNvSpPr>
            <a:spLocks noChangeShapeType="1"/>
          </p:cNvSpPr>
          <p:nvPr/>
        </p:nvSpPr>
        <p:spPr bwMode="auto">
          <a:xfrm>
            <a:off x="5943600" y="495300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64" name="Line 20"/>
          <p:cNvSpPr>
            <a:spLocks noChangeShapeType="1"/>
          </p:cNvSpPr>
          <p:nvPr/>
        </p:nvSpPr>
        <p:spPr bwMode="auto">
          <a:xfrm>
            <a:off x="6858000" y="495300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65" name="Line 21"/>
          <p:cNvSpPr>
            <a:spLocks noChangeShapeType="1"/>
          </p:cNvSpPr>
          <p:nvPr/>
        </p:nvSpPr>
        <p:spPr bwMode="auto">
          <a:xfrm>
            <a:off x="7772400" y="495300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66" name="Line 22"/>
          <p:cNvSpPr>
            <a:spLocks noChangeShapeType="1"/>
          </p:cNvSpPr>
          <p:nvPr/>
        </p:nvSpPr>
        <p:spPr bwMode="auto">
          <a:xfrm>
            <a:off x="2362200" y="495300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67" name="Text Box 23"/>
          <p:cNvSpPr txBox="1">
            <a:spLocks noChangeArrowheads="1"/>
          </p:cNvSpPr>
          <p:nvPr/>
        </p:nvSpPr>
        <p:spPr bwMode="auto">
          <a:xfrm>
            <a:off x="6630988" y="5105400"/>
            <a:ext cx="53181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>
                <a:latin typeface="Stone Sans ITC TT-Semi" charset="0"/>
                <a:cs typeface="+mn-cs"/>
              </a:rPr>
              <a:t>3.4</a:t>
            </a:r>
          </a:p>
        </p:txBody>
      </p:sp>
      <p:sp>
        <p:nvSpPr>
          <p:cNvPr id="2054168" name="Text Box 24"/>
          <p:cNvSpPr txBox="1">
            <a:spLocks noChangeArrowheads="1"/>
          </p:cNvSpPr>
          <p:nvPr/>
        </p:nvSpPr>
        <p:spPr bwMode="auto">
          <a:xfrm>
            <a:off x="7545388" y="5091113"/>
            <a:ext cx="5318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>
                <a:latin typeface="Stone Sans ITC TT-Semi" charset="0"/>
                <a:cs typeface="+mn-cs"/>
              </a:rPr>
              <a:t>3.6</a:t>
            </a:r>
          </a:p>
        </p:txBody>
      </p:sp>
      <p:sp>
        <p:nvSpPr>
          <p:cNvPr id="2054169" name="Rectangle 25"/>
          <p:cNvSpPr>
            <a:spLocks noChangeArrowheads="1"/>
          </p:cNvSpPr>
          <p:nvPr/>
        </p:nvSpPr>
        <p:spPr bwMode="auto">
          <a:xfrm>
            <a:off x="4800600" y="3733800"/>
            <a:ext cx="76200" cy="76200"/>
          </a:xfrm>
          <a:prstGeom prst="rect">
            <a:avLst/>
          </a:prstGeom>
          <a:solidFill>
            <a:srgbClr val="0000FF"/>
          </a:solidFill>
          <a:ln w="12700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0" name="Rectangle 26"/>
          <p:cNvSpPr>
            <a:spLocks noChangeArrowheads="1"/>
          </p:cNvSpPr>
          <p:nvPr/>
        </p:nvSpPr>
        <p:spPr bwMode="auto">
          <a:xfrm>
            <a:off x="5943600" y="4038600"/>
            <a:ext cx="76200" cy="76200"/>
          </a:xfrm>
          <a:prstGeom prst="rect">
            <a:avLst/>
          </a:prstGeom>
          <a:solidFill>
            <a:srgbClr val="0000FF"/>
          </a:solidFill>
          <a:ln w="12700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1" name="Rectangle 27"/>
          <p:cNvSpPr>
            <a:spLocks noChangeArrowheads="1"/>
          </p:cNvSpPr>
          <p:nvPr/>
        </p:nvSpPr>
        <p:spPr bwMode="auto">
          <a:xfrm>
            <a:off x="4572000" y="4114800"/>
            <a:ext cx="76200" cy="76200"/>
          </a:xfrm>
          <a:prstGeom prst="rect">
            <a:avLst/>
          </a:prstGeom>
          <a:solidFill>
            <a:srgbClr val="0000FF"/>
          </a:solidFill>
          <a:ln w="12700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2" name="Rectangle 28"/>
          <p:cNvSpPr>
            <a:spLocks noChangeArrowheads="1"/>
          </p:cNvSpPr>
          <p:nvPr/>
        </p:nvSpPr>
        <p:spPr bwMode="auto">
          <a:xfrm>
            <a:off x="5029200" y="4191000"/>
            <a:ext cx="76200" cy="76200"/>
          </a:xfrm>
          <a:prstGeom prst="rect">
            <a:avLst/>
          </a:prstGeom>
          <a:solidFill>
            <a:srgbClr val="0000FF"/>
          </a:solidFill>
          <a:ln w="12700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3" name="Rectangle 29"/>
          <p:cNvSpPr>
            <a:spLocks noChangeArrowheads="1"/>
          </p:cNvSpPr>
          <p:nvPr/>
        </p:nvSpPr>
        <p:spPr bwMode="auto">
          <a:xfrm>
            <a:off x="6324600" y="3733800"/>
            <a:ext cx="76200" cy="76200"/>
          </a:xfrm>
          <a:prstGeom prst="rect">
            <a:avLst/>
          </a:prstGeom>
          <a:solidFill>
            <a:srgbClr val="0000FF"/>
          </a:solidFill>
          <a:ln w="12700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4" name="Rectangle 30"/>
          <p:cNvSpPr>
            <a:spLocks noChangeArrowheads="1"/>
          </p:cNvSpPr>
          <p:nvPr/>
        </p:nvSpPr>
        <p:spPr bwMode="auto">
          <a:xfrm>
            <a:off x="7848600" y="4114800"/>
            <a:ext cx="76200" cy="76200"/>
          </a:xfrm>
          <a:prstGeom prst="rect">
            <a:avLst/>
          </a:prstGeom>
          <a:solidFill>
            <a:srgbClr val="0000FF"/>
          </a:solidFill>
          <a:ln w="12700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5" name="Rectangle 31"/>
          <p:cNvSpPr>
            <a:spLocks noChangeArrowheads="1"/>
          </p:cNvSpPr>
          <p:nvPr/>
        </p:nvSpPr>
        <p:spPr bwMode="auto">
          <a:xfrm>
            <a:off x="8077200" y="3886200"/>
            <a:ext cx="76200" cy="76200"/>
          </a:xfrm>
          <a:prstGeom prst="rect">
            <a:avLst/>
          </a:prstGeom>
          <a:solidFill>
            <a:srgbClr val="0000FF"/>
          </a:solidFill>
          <a:ln w="12700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6" name="Oval 32"/>
          <p:cNvSpPr>
            <a:spLocks noChangeArrowheads="1"/>
          </p:cNvSpPr>
          <p:nvPr/>
        </p:nvSpPr>
        <p:spPr bwMode="auto">
          <a:xfrm>
            <a:off x="2133600" y="29718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7" name="Oval 33"/>
          <p:cNvSpPr>
            <a:spLocks noChangeArrowheads="1"/>
          </p:cNvSpPr>
          <p:nvPr/>
        </p:nvSpPr>
        <p:spPr bwMode="auto">
          <a:xfrm>
            <a:off x="2133600" y="34290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8" name="Oval 34"/>
          <p:cNvSpPr>
            <a:spLocks noChangeArrowheads="1"/>
          </p:cNvSpPr>
          <p:nvPr/>
        </p:nvSpPr>
        <p:spPr bwMode="auto">
          <a:xfrm>
            <a:off x="2362200" y="44196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79" name="Oval 35"/>
          <p:cNvSpPr>
            <a:spLocks noChangeArrowheads="1"/>
          </p:cNvSpPr>
          <p:nvPr/>
        </p:nvSpPr>
        <p:spPr bwMode="auto">
          <a:xfrm>
            <a:off x="2514600" y="38100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0" name="Oval 36"/>
          <p:cNvSpPr>
            <a:spLocks noChangeArrowheads="1"/>
          </p:cNvSpPr>
          <p:nvPr/>
        </p:nvSpPr>
        <p:spPr bwMode="auto">
          <a:xfrm>
            <a:off x="2590800" y="36576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1" name="Oval 37"/>
          <p:cNvSpPr>
            <a:spLocks noChangeArrowheads="1"/>
          </p:cNvSpPr>
          <p:nvPr/>
        </p:nvSpPr>
        <p:spPr bwMode="auto">
          <a:xfrm>
            <a:off x="2362200" y="36576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2" name="Oval 38"/>
          <p:cNvSpPr>
            <a:spLocks noChangeArrowheads="1"/>
          </p:cNvSpPr>
          <p:nvPr/>
        </p:nvSpPr>
        <p:spPr bwMode="auto">
          <a:xfrm>
            <a:off x="2514600" y="34290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3" name="Oval 39"/>
          <p:cNvSpPr>
            <a:spLocks noChangeArrowheads="1"/>
          </p:cNvSpPr>
          <p:nvPr/>
        </p:nvSpPr>
        <p:spPr bwMode="auto">
          <a:xfrm>
            <a:off x="2819400" y="33528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4" name="Oval 40"/>
          <p:cNvSpPr>
            <a:spLocks noChangeArrowheads="1"/>
          </p:cNvSpPr>
          <p:nvPr/>
        </p:nvSpPr>
        <p:spPr bwMode="auto">
          <a:xfrm>
            <a:off x="3200400" y="32004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5" name="Oval 41"/>
          <p:cNvSpPr>
            <a:spLocks noChangeArrowheads="1"/>
          </p:cNvSpPr>
          <p:nvPr/>
        </p:nvSpPr>
        <p:spPr bwMode="auto">
          <a:xfrm>
            <a:off x="3657600" y="31242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6" name="Oval 42"/>
          <p:cNvSpPr>
            <a:spLocks noChangeArrowheads="1"/>
          </p:cNvSpPr>
          <p:nvPr/>
        </p:nvSpPr>
        <p:spPr bwMode="auto">
          <a:xfrm>
            <a:off x="3657600" y="33528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7" name="Oval 43"/>
          <p:cNvSpPr>
            <a:spLocks noChangeArrowheads="1"/>
          </p:cNvSpPr>
          <p:nvPr/>
        </p:nvSpPr>
        <p:spPr bwMode="auto">
          <a:xfrm>
            <a:off x="3657600" y="35814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8" name="Oval 44"/>
          <p:cNvSpPr>
            <a:spLocks noChangeArrowheads="1"/>
          </p:cNvSpPr>
          <p:nvPr/>
        </p:nvSpPr>
        <p:spPr bwMode="auto">
          <a:xfrm>
            <a:off x="3429000" y="41148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89" name="Oval 45"/>
          <p:cNvSpPr>
            <a:spLocks noChangeArrowheads="1"/>
          </p:cNvSpPr>
          <p:nvPr/>
        </p:nvSpPr>
        <p:spPr bwMode="auto">
          <a:xfrm>
            <a:off x="3429000" y="38862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0" name="Oval 46"/>
          <p:cNvSpPr>
            <a:spLocks noChangeArrowheads="1"/>
          </p:cNvSpPr>
          <p:nvPr/>
        </p:nvSpPr>
        <p:spPr bwMode="auto">
          <a:xfrm>
            <a:off x="3429000" y="36576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1" name="Oval 47"/>
          <p:cNvSpPr>
            <a:spLocks noChangeArrowheads="1"/>
          </p:cNvSpPr>
          <p:nvPr/>
        </p:nvSpPr>
        <p:spPr bwMode="auto">
          <a:xfrm>
            <a:off x="3200400" y="38862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2" name="Oval 48"/>
          <p:cNvSpPr>
            <a:spLocks noChangeArrowheads="1"/>
          </p:cNvSpPr>
          <p:nvPr/>
        </p:nvSpPr>
        <p:spPr bwMode="auto">
          <a:xfrm>
            <a:off x="3200400" y="40386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3" name="Oval 49"/>
          <p:cNvSpPr>
            <a:spLocks noChangeArrowheads="1"/>
          </p:cNvSpPr>
          <p:nvPr/>
        </p:nvSpPr>
        <p:spPr bwMode="auto">
          <a:xfrm>
            <a:off x="2971800" y="39624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4" name="Oval 50"/>
          <p:cNvSpPr>
            <a:spLocks noChangeArrowheads="1"/>
          </p:cNvSpPr>
          <p:nvPr/>
        </p:nvSpPr>
        <p:spPr bwMode="auto">
          <a:xfrm>
            <a:off x="2971800" y="38100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5" name="Oval 51"/>
          <p:cNvSpPr>
            <a:spLocks noChangeArrowheads="1"/>
          </p:cNvSpPr>
          <p:nvPr/>
        </p:nvSpPr>
        <p:spPr bwMode="auto">
          <a:xfrm>
            <a:off x="2971800" y="37338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6" name="Oval 52"/>
          <p:cNvSpPr>
            <a:spLocks noChangeArrowheads="1"/>
          </p:cNvSpPr>
          <p:nvPr/>
        </p:nvSpPr>
        <p:spPr bwMode="auto">
          <a:xfrm>
            <a:off x="2971800" y="36576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7" name="Oval 53"/>
          <p:cNvSpPr>
            <a:spLocks noChangeArrowheads="1"/>
          </p:cNvSpPr>
          <p:nvPr/>
        </p:nvSpPr>
        <p:spPr bwMode="auto">
          <a:xfrm>
            <a:off x="2971800" y="35814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8" name="Oval 54"/>
          <p:cNvSpPr>
            <a:spLocks noChangeArrowheads="1"/>
          </p:cNvSpPr>
          <p:nvPr/>
        </p:nvSpPr>
        <p:spPr bwMode="auto">
          <a:xfrm>
            <a:off x="2971800" y="31242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199" name="Oval 55"/>
          <p:cNvSpPr>
            <a:spLocks noChangeArrowheads="1"/>
          </p:cNvSpPr>
          <p:nvPr/>
        </p:nvSpPr>
        <p:spPr bwMode="auto">
          <a:xfrm>
            <a:off x="2971800" y="30480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0" name="Oval 56"/>
          <p:cNvSpPr>
            <a:spLocks noChangeArrowheads="1"/>
          </p:cNvSpPr>
          <p:nvPr/>
        </p:nvSpPr>
        <p:spPr bwMode="auto">
          <a:xfrm>
            <a:off x="2971800" y="29718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1" name="Oval 57"/>
          <p:cNvSpPr>
            <a:spLocks noChangeArrowheads="1"/>
          </p:cNvSpPr>
          <p:nvPr/>
        </p:nvSpPr>
        <p:spPr bwMode="auto">
          <a:xfrm>
            <a:off x="2971800" y="28194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2" name="Oval 58"/>
          <p:cNvSpPr>
            <a:spLocks noChangeArrowheads="1"/>
          </p:cNvSpPr>
          <p:nvPr/>
        </p:nvSpPr>
        <p:spPr bwMode="auto">
          <a:xfrm>
            <a:off x="2743200" y="27432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3" name="Oval 59"/>
          <p:cNvSpPr>
            <a:spLocks noChangeArrowheads="1"/>
          </p:cNvSpPr>
          <p:nvPr/>
        </p:nvSpPr>
        <p:spPr bwMode="auto">
          <a:xfrm>
            <a:off x="2590800" y="28956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4" name="Oval 60"/>
          <p:cNvSpPr>
            <a:spLocks noChangeArrowheads="1"/>
          </p:cNvSpPr>
          <p:nvPr/>
        </p:nvSpPr>
        <p:spPr bwMode="auto">
          <a:xfrm>
            <a:off x="2590800" y="30480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5" name="Oval 61"/>
          <p:cNvSpPr>
            <a:spLocks noChangeArrowheads="1"/>
          </p:cNvSpPr>
          <p:nvPr/>
        </p:nvSpPr>
        <p:spPr bwMode="auto">
          <a:xfrm>
            <a:off x="2590800" y="32004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6" name="Oval 62"/>
          <p:cNvSpPr>
            <a:spLocks noChangeArrowheads="1"/>
          </p:cNvSpPr>
          <p:nvPr/>
        </p:nvSpPr>
        <p:spPr bwMode="auto">
          <a:xfrm>
            <a:off x="2590800" y="32766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7" name="Oval 63"/>
          <p:cNvSpPr>
            <a:spLocks noChangeArrowheads="1"/>
          </p:cNvSpPr>
          <p:nvPr/>
        </p:nvSpPr>
        <p:spPr bwMode="auto">
          <a:xfrm>
            <a:off x="2362200" y="29718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8" name="Oval 64"/>
          <p:cNvSpPr>
            <a:spLocks noChangeArrowheads="1"/>
          </p:cNvSpPr>
          <p:nvPr/>
        </p:nvSpPr>
        <p:spPr bwMode="auto">
          <a:xfrm>
            <a:off x="2362200" y="32004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09" name="Oval 65"/>
          <p:cNvSpPr>
            <a:spLocks noChangeArrowheads="1"/>
          </p:cNvSpPr>
          <p:nvPr/>
        </p:nvSpPr>
        <p:spPr bwMode="auto">
          <a:xfrm>
            <a:off x="2819400" y="38100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10" name="Oval 66"/>
          <p:cNvSpPr>
            <a:spLocks noChangeArrowheads="1"/>
          </p:cNvSpPr>
          <p:nvPr/>
        </p:nvSpPr>
        <p:spPr bwMode="auto">
          <a:xfrm>
            <a:off x="2819400" y="35814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11" name="Oval 67"/>
          <p:cNvSpPr>
            <a:spLocks noChangeArrowheads="1"/>
          </p:cNvSpPr>
          <p:nvPr/>
        </p:nvSpPr>
        <p:spPr bwMode="auto">
          <a:xfrm>
            <a:off x="2819400" y="35052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12" name="Oval 68"/>
          <p:cNvSpPr>
            <a:spLocks noChangeArrowheads="1"/>
          </p:cNvSpPr>
          <p:nvPr/>
        </p:nvSpPr>
        <p:spPr bwMode="auto">
          <a:xfrm>
            <a:off x="3200400" y="2971800"/>
            <a:ext cx="76200" cy="76200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13" name="Line 69"/>
          <p:cNvSpPr>
            <a:spLocks noChangeShapeType="1"/>
          </p:cNvSpPr>
          <p:nvPr/>
        </p:nvSpPr>
        <p:spPr bwMode="auto">
          <a:xfrm flipV="1">
            <a:off x="1524000" y="2057400"/>
            <a:ext cx="0" cy="2895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14" name="Oval 70"/>
          <p:cNvSpPr>
            <a:spLocks noChangeArrowheads="1"/>
          </p:cNvSpPr>
          <p:nvPr/>
        </p:nvSpPr>
        <p:spPr bwMode="auto">
          <a:xfrm>
            <a:off x="1524000" y="3276600"/>
            <a:ext cx="76200" cy="68263"/>
          </a:xfrm>
          <a:prstGeom prst="ellipse">
            <a:avLst/>
          </a:prstGeom>
          <a:solidFill>
            <a:srgbClr val="FD1005"/>
          </a:solidFill>
          <a:ln w="12700">
            <a:solidFill>
              <a:srgbClr val="FD1005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grpSp>
        <p:nvGrpSpPr>
          <p:cNvPr id="131142" name="Group 71"/>
          <p:cNvGrpSpPr>
            <a:grpSpLocks/>
          </p:cNvGrpSpPr>
          <p:nvPr/>
        </p:nvGrpSpPr>
        <p:grpSpPr bwMode="auto">
          <a:xfrm>
            <a:off x="762000" y="4756150"/>
            <a:ext cx="744538" cy="304800"/>
            <a:chOff x="489" y="3072"/>
            <a:chExt cx="469" cy="214"/>
          </a:xfrm>
        </p:grpSpPr>
        <p:sp>
          <p:nvSpPr>
            <p:cNvPr id="2054216" name="Line 72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17" name="Text Box 73"/>
            <p:cNvSpPr txBox="1">
              <a:spLocks noChangeArrowheads="1"/>
            </p:cNvSpPr>
            <p:nvPr/>
          </p:nvSpPr>
          <p:spPr bwMode="auto">
            <a:xfrm>
              <a:off x="489" y="3072"/>
              <a:ext cx="410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100</a:t>
              </a:r>
            </a:p>
          </p:txBody>
        </p:sp>
      </p:grpSp>
      <p:grpSp>
        <p:nvGrpSpPr>
          <p:cNvPr id="131143" name="Group 74"/>
          <p:cNvGrpSpPr>
            <a:grpSpLocks/>
          </p:cNvGrpSpPr>
          <p:nvPr/>
        </p:nvGrpSpPr>
        <p:grpSpPr bwMode="auto">
          <a:xfrm>
            <a:off x="765175" y="4419600"/>
            <a:ext cx="744538" cy="304800"/>
            <a:chOff x="489" y="3072"/>
            <a:chExt cx="469" cy="214"/>
          </a:xfrm>
        </p:grpSpPr>
        <p:sp>
          <p:nvSpPr>
            <p:cNvPr id="2054219" name="Line 75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20" name="Text Box 76"/>
            <p:cNvSpPr txBox="1">
              <a:spLocks noChangeArrowheads="1"/>
            </p:cNvSpPr>
            <p:nvPr/>
          </p:nvSpPr>
          <p:spPr bwMode="auto">
            <a:xfrm>
              <a:off x="489" y="3072"/>
              <a:ext cx="410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110</a:t>
              </a:r>
            </a:p>
          </p:txBody>
        </p:sp>
      </p:grpSp>
      <p:grpSp>
        <p:nvGrpSpPr>
          <p:cNvPr id="131144" name="Group 77"/>
          <p:cNvGrpSpPr>
            <a:grpSpLocks/>
          </p:cNvGrpSpPr>
          <p:nvPr/>
        </p:nvGrpSpPr>
        <p:grpSpPr bwMode="auto">
          <a:xfrm>
            <a:off x="768350" y="4114800"/>
            <a:ext cx="744538" cy="304800"/>
            <a:chOff x="489" y="3072"/>
            <a:chExt cx="469" cy="214"/>
          </a:xfrm>
        </p:grpSpPr>
        <p:sp>
          <p:nvSpPr>
            <p:cNvPr id="2054222" name="Line 78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23" name="Text Box 79"/>
            <p:cNvSpPr txBox="1">
              <a:spLocks noChangeArrowheads="1"/>
            </p:cNvSpPr>
            <p:nvPr/>
          </p:nvSpPr>
          <p:spPr bwMode="auto">
            <a:xfrm>
              <a:off x="489" y="3072"/>
              <a:ext cx="410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120</a:t>
              </a:r>
            </a:p>
          </p:txBody>
        </p:sp>
      </p:grpSp>
      <p:grpSp>
        <p:nvGrpSpPr>
          <p:cNvPr id="131145" name="Group 80"/>
          <p:cNvGrpSpPr>
            <a:grpSpLocks/>
          </p:cNvGrpSpPr>
          <p:nvPr/>
        </p:nvGrpSpPr>
        <p:grpSpPr bwMode="auto">
          <a:xfrm>
            <a:off x="771525" y="3810000"/>
            <a:ext cx="744538" cy="304800"/>
            <a:chOff x="489" y="3073"/>
            <a:chExt cx="469" cy="214"/>
          </a:xfrm>
        </p:grpSpPr>
        <p:sp>
          <p:nvSpPr>
            <p:cNvPr id="2054225" name="Line 81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26" name="Text Box 82"/>
            <p:cNvSpPr txBox="1">
              <a:spLocks noChangeArrowheads="1"/>
            </p:cNvSpPr>
            <p:nvPr/>
          </p:nvSpPr>
          <p:spPr bwMode="auto">
            <a:xfrm>
              <a:off x="489" y="3073"/>
              <a:ext cx="410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130</a:t>
              </a:r>
            </a:p>
          </p:txBody>
        </p:sp>
      </p:grpSp>
      <p:grpSp>
        <p:nvGrpSpPr>
          <p:cNvPr id="131146" name="Group 83"/>
          <p:cNvGrpSpPr>
            <a:grpSpLocks/>
          </p:cNvGrpSpPr>
          <p:nvPr/>
        </p:nvGrpSpPr>
        <p:grpSpPr bwMode="auto">
          <a:xfrm>
            <a:off x="774700" y="3505200"/>
            <a:ext cx="744538" cy="304800"/>
            <a:chOff x="489" y="3072"/>
            <a:chExt cx="469" cy="214"/>
          </a:xfrm>
        </p:grpSpPr>
        <p:sp>
          <p:nvSpPr>
            <p:cNvPr id="2054228" name="Line 84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29" name="Text Box 85"/>
            <p:cNvSpPr txBox="1">
              <a:spLocks noChangeArrowheads="1"/>
            </p:cNvSpPr>
            <p:nvPr/>
          </p:nvSpPr>
          <p:spPr bwMode="auto">
            <a:xfrm>
              <a:off x="489" y="3072"/>
              <a:ext cx="410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140</a:t>
              </a:r>
            </a:p>
          </p:txBody>
        </p:sp>
      </p:grpSp>
      <p:grpSp>
        <p:nvGrpSpPr>
          <p:cNvPr id="131147" name="Group 86"/>
          <p:cNvGrpSpPr>
            <a:grpSpLocks/>
          </p:cNvGrpSpPr>
          <p:nvPr/>
        </p:nvGrpSpPr>
        <p:grpSpPr bwMode="auto">
          <a:xfrm>
            <a:off x="777875" y="3200400"/>
            <a:ext cx="744538" cy="304800"/>
            <a:chOff x="489" y="3072"/>
            <a:chExt cx="469" cy="214"/>
          </a:xfrm>
        </p:grpSpPr>
        <p:sp>
          <p:nvSpPr>
            <p:cNvPr id="2054231" name="Line 87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32" name="Text Box 88"/>
            <p:cNvSpPr txBox="1">
              <a:spLocks noChangeArrowheads="1"/>
            </p:cNvSpPr>
            <p:nvPr/>
          </p:nvSpPr>
          <p:spPr bwMode="auto">
            <a:xfrm>
              <a:off x="489" y="3072"/>
              <a:ext cx="410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150</a:t>
              </a:r>
            </a:p>
          </p:txBody>
        </p:sp>
      </p:grpSp>
      <p:grpSp>
        <p:nvGrpSpPr>
          <p:cNvPr id="131148" name="Group 89"/>
          <p:cNvGrpSpPr>
            <a:grpSpLocks/>
          </p:cNvGrpSpPr>
          <p:nvPr/>
        </p:nvGrpSpPr>
        <p:grpSpPr bwMode="auto">
          <a:xfrm>
            <a:off x="781050" y="2895600"/>
            <a:ext cx="744538" cy="368300"/>
            <a:chOff x="489" y="3038"/>
            <a:chExt cx="469" cy="257"/>
          </a:xfrm>
        </p:grpSpPr>
        <p:sp>
          <p:nvSpPr>
            <p:cNvPr id="2054234" name="Line 90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35" name="Text Box 91"/>
            <p:cNvSpPr txBox="1">
              <a:spLocks noChangeArrowheads="1"/>
            </p:cNvSpPr>
            <p:nvPr/>
          </p:nvSpPr>
          <p:spPr bwMode="auto">
            <a:xfrm>
              <a:off x="489" y="3038"/>
              <a:ext cx="410" cy="2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lnSpc>
                  <a:spcPct val="130000"/>
                </a:lnSpc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160</a:t>
              </a:r>
            </a:p>
          </p:txBody>
        </p:sp>
      </p:grpSp>
      <p:grpSp>
        <p:nvGrpSpPr>
          <p:cNvPr id="131149" name="Group 92"/>
          <p:cNvGrpSpPr>
            <a:grpSpLocks/>
          </p:cNvGrpSpPr>
          <p:nvPr/>
        </p:nvGrpSpPr>
        <p:grpSpPr bwMode="auto">
          <a:xfrm>
            <a:off x="784225" y="2667000"/>
            <a:ext cx="744538" cy="304800"/>
            <a:chOff x="489" y="3072"/>
            <a:chExt cx="469" cy="214"/>
          </a:xfrm>
        </p:grpSpPr>
        <p:sp>
          <p:nvSpPr>
            <p:cNvPr id="2054237" name="Line 93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38" name="Text Box 94"/>
            <p:cNvSpPr txBox="1">
              <a:spLocks noChangeArrowheads="1"/>
            </p:cNvSpPr>
            <p:nvPr/>
          </p:nvSpPr>
          <p:spPr bwMode="auto">
            <a:xfrm>
              <a:off x="489" y="3072"/>
              <a:ext cx="410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170</a:t>
              </a:r>
            </a:p>
          </p:txBody>
        </p:sp>
      </p:grpSp>
      <p:grpSp>
        <p:nvGrpSpPr>
          <p:cNvPr id="131150" name="Group 95"/>
          <p:cNvGrpSpPr>
            <a:grpSpLocks/>
          </p:cNvGrpSpPr>
          <p:nvPr/>
        </p:nvGrpSpPr>
        <p:grpSpPr bwMode="auto">
          <a:xfrm>
            <a:off x="779463" y="2362200"/>
            <a:ext cx="744537" cy="304800"/>
            <a:chOff x="489" y="3072"/>
            <a:chExt cx="469" cy="214"/>
          </a:xfrm>
        </p:grpSpPr>
        <p:sp>
          <p:nvSpPr>
            <p:cNvPr id="2054240" name="Line 96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41" name="Text Box 97"/>
            <p:cNvSpPr txBox="1">
              <a:spLocks noChangeArrowheads="1"/>
            </p:cNvSpPr>
            <p:nvPr/>
          </p:nvSpPr>
          <p:spPr bwMode="auto">
            <a:xfrm>
              <a:off x="489" y="3072"/>
              <a:ext cx="410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180</a:t>
              </a:r>
            </a:p>
          </p:txBody>
        </p:sp>
      </p:grpSp>
      <p:grpSp>
        <p:nvGrpSpPr>
          <p:cNvPr id="131151" name="Group 98"/>
          <p:cNvGrpSpPr>
            <a:grpSpLocks/>
          </p:cNvGrpSpPr>
          <p:nvPr/>
        </p:nvGrpSpPr>
        <p:grpSpPr bwMode="auto">
          <a:xfrm>
            <a:off x="774700" y="2057400"/>
            <a:ext cx="744538" cy="304800"/>
            <a:chOff x="489" y="3072"/>
            <a:chExt cx="469" cy="214"/>
          </a:xfrm>
        </p:grpSpPr>
        <p:sp>
          <p:nvSpPr>
            <p:cNvPr id="2054243" name="Line 99"/>
            <p:cNvSpPr>
              <a:spLocks noChangeShapeType="1"/>
            </p:cNvSpPr>
            <p:nvPr/>
          </p:nvSpPr>
          <p:spPr bwMode="auto">
            <a:xfrm rot="-16193641">
              <a:off x="910" y="312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2054244" name="Text Box 100"/>
            <p:cNvSpPr txBox="1">
              <a:spLocks noChangeArrowheads="1"/>
            </p:cNvSpPr>
            <p:nvPr/>
          </p:nvSpPr>
          <p:spPr bwMode="auto">
            <a:xfrm>
              <a:off x="489" y="3072"/>
              <a:ext cx="410" cy="2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>
                  <a:latin typeface="Stone Sans ITC TT-Semi" charset="0"/>
                  <a:cs typeface="+mn-cs"/>
                </a:rPr>
                <a:t>   190</a:t>
              </a:r>
            </a:p>
          </p:txBody>
        </p:sp>
      </p:grpSp>
      <p:sp>
        <p:nvSpPr>
          <p:cNvPr id="2054245" name="Text Box 101"/>
          <p:cNvSpPr txBox="1">
            <a:spLocks noChangeArrowheads="1"/>
          </p:cNvSpPr>
          <p:nvPr/>
        </p:nvSpPr>
        <p:spPr bwMode="auto">
          <a:xfrm rot="16190596">
            <a:off x="-1196341" y="3252136"/>
            <a:ext cx="361188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latin typeface="Stone Sans ITC TT-Semi" charset="0"/>
                <a:cs typeface="+mn-cs"/>
              </a:rPr>
              <a:t>Mortality Rate/100,000</a:t>
            </a:r>
          </a:p>
        </p:txBody>
      </p:sp>
      <p:sp>
        <p:nvSpPr>
          <p:cNvPr id="2054246" name="Line 102"/>
          <p:cNvSpPr>
            <a:spLocks noChangeShapeType="1"/>
          </p:cNvSpPr>
          <p:nvPr/>
        </p:nvSpPr>
        <p:spPr bwMode="auto">
          <a:xfrm flipH="1">
            <a:off x="1524000" y="3352800"/>
            <a:ext cx="6553200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054247" name="Text Box 103"/>
          <p:cNvSpPr txBox="1">
            <a:spLocks noChangeArrowheads="1"/>
          </p:cNvSpPr>
          <p:nvPr/>
        </p:nvSpPr>
        <p:spPr bwMode="auto">
          <a:xfrm>
            <a:off x="6854825" y="3048000"/>
            <a:ext cx="12223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1400" dirty="0">
                <a:solidFill>
                  <a:srgbClr val="000000"/>
                </a:solidFill>
                <a:latin typeface="Arial" charset="0"/>
                <a:cs typeface="Arial" charset="0"/>
              </a:rPr>
              <a:t>U.S. average</a:t>
            </a:r>
          </a:p>
        </p:txBody>
      </p:sp>
    </p:spTree>
    <p:extLst>
      <p:ext uri="{BB962C8B-B14F-4D97-AF65-F5344CB8AC3E}">
        <p14:creationId xmlns:p14="http://schemas.microsoft.com/office/powerpoint/2010/main" val="176284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4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4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4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4148" grpId="0"/>
      <p:bldP spid="2054246" grpId="0" animBg="1"/>
      <p:bldP spid="205424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6456743"/>
              </p:ext>
            </p:extLst>
          </p:nvPr>
        </p:nvGraphicFramePr>
        <p:xfrm>
          <a:off x="457200" y="149423"/>
          <a:ext cx="8507837" cy="624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400" y="6550223"/>
            <a:ext cx="1513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Source: Hargraves</a:t>
            </a:r>
          </a:p>
        </p:txBody>
      </p:sp>
      <p:sp>
        <p:nvSpPr>
          <p:cNvPr id="6" name="Left-Right Arrow 5"/>
          <p:cNvSpPr/>
          <p:nvPr/>
        </p:nvSpPr>
        <p:spPr>
          <a:xfrm>
            <a:off x="4114800" y="911423"/>
            <a:ext cx="4406430" cy="664163"/>
          </a:xfrm>
          <a:prstGeom prst="leftRightArrow">
            <a:avLst>
              <a:gd name="adj1" fmla="val 67778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812 excess cancers</a:t>
            </a:r>
            <a:b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</a:br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for 16,716 people, &gt; 100 </a:t>
            </a:r>
            <a:r>
              <a:rPr lang="en-US" sz="1600" dirty="0" err="1">
                <a:solidFill>
                  <a:srgbClr val="000000"/>
                </a:solidFill>
                <a:latin typeface="Arial"/>
                <a:cs typeface="Arial"/>
              </a:rPr>
              <a:t>mGy</a:t>
            </a:r>
            <a:endParaRPr lang="en-US" sz="16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19200" y="4111823"/>
            <a:ext cx="838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/>
                <a:cs typeface="Arial"/>
              </a:rPr>
              <a:t>25,239 people</a:t>
            </a:r>
          </a:p>
        </p:txBody>
      </p:sp>
      <p:sp>
        <p:nvSpPr>
          <p:cNvPr id="8" name="Rectangle 7"/>
          <p:cNvSpPr/>
          <p:nvPr/>
        </p:nvSpPr>
        <p:spPr>
          <a:xfrm>
            <a:off x="2133600" y="4264223"/>
            <a:ext cx="838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/>
                <a:cs typeface="Arial"/>
              </a:rPr>
              <a:t>35,978people</a:t>
            </a:r>
          </a:p>
        </p:txBody>
      </p:sp>
      <p:sp>
        <p:nvSpPr>
          <p:cNvPr id="9" name="Rectangle 8"/>
          <p:cNvSpPr/>
          <p:nvPr/>
        </p:nvSpPr>
        <p:spPr>
          <a:xfrm>
            <a:off x="3048000" y="4569023"/>
            <a:ext cx="838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/>
                </a:solidFill>
                <a:latin typeface="Arial"/>
                <a:cs typeface="Arial"/>
              </a:rPr>
              <a:t>27,511people</a:t>
            </a:r>
          </a:p>
        </p:txBody>
      </p:sp>
    </p:spTree>
    <p:extLst>
      <p:ext uri="{BB962C8B-B14F-4D97-AF65-F5344CB8AC3E}">
        <p14:creationId xmlns:p14="http://schemas.microsoft.com/office/powerpoint/2010/main" val="1072820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6" name="Rectangle 1027"/>
          <p:cNvSpPr>
            <a:spLocks noChangeArrowheads="1"/>
          </p:cNvSpPr>
          <p:nvPr/>
        </p:nvSpPr>
        <p:spPr bwMode="auto">
          <a:xfrm>
            <a:off x="800100" y="1219200"/>
            <a:ext cx="75438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buClr>
                <a:schemeClr val="bg1"/>
              </a:buClr>
              <a:defRPr/>
            </a:pPr>
            <a:r>
              <a:rPr lang="en-US" sz="3600" b="1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Radiation risks are best considered relative to more common risks</a:t>
            </a:r>
            <a:endParaRPr lang="en-US" sz="4000" b="1" u="sng" dirty="0">
              <a:solidFill>
                <a:schemeClr val="bg1"/>
              </a:solidFill>
              <a:latin typeface="+mj-lt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7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  <a:noFill/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  <a:grpFill/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>
              <a:alphaModFix/>
            </a:blip>
            <a:srcRect t="25283" r="44763" b="1068"/>
            <a:stretch/>
          </p:blipFill>
          <p:spPr>
            <a:xfrm>
              <a:off x="0" y="1"/>
              <a:ext cx="1066800" cy="1066800"/>
            </a:xfrm>
            <a:prstGeom prst="rect">
              <a:avLst/>
            </a:prstGeom>
            <a:grpFill/>
          </p:spPr>
        </p:pic>
      </p:grpSp>
      <p:sp>
        <p:nvSpPr>
          <p:cNvPr id="1907714" name="Rectangle 1026"/>
          <p:cNvSpPr>
            <a:spLocks noChangeArrowheads="1"/>
          </p:cNvSpPr>
          <p:nvPr/>
        </p:nvSpPr>
        <p:spPr bwMode="auto">
          <a:xfrm>
            <a:off x="76200" y="152400"/>
            <a:ext cx="899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r">
              <a:defRPr/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Some behavioral risks facing Americans over the past 5 </a:t>
            </a:r>
            <a:r>
              <a:rPr lang="en-US" sz="2400" b="1" dirty="0" err="1">
                <a:solidFill>
                  <a:schemeClr val="bg1"/>
                </a:solidFill>
                <a:latin typeface="Times New Roman" charset="0"/>
              </a:rPr>
              <a:t>yrs</a:t>
            </a:r>
            <a:endParaRPr lang="en-US" b="1" u="sng" dirty="0">
              <a:solidFill>
                <a:schemeClr val="bg1"/>
              </a:solidFill>
              <a:latin typeface="Times New Roman" charset="0"/>
            </a:endParaRPr>
          </a:p>
        </p:txBody>
      </p:sp>
      <p:sp>
        <p:nvSpPr>
          <p:cNvPr id="79874" name="Rectangle 1027"/>
          <p:cNvSpPr>
            <a:spLocks noChangeArrowheads="1"/>
          </p:cNvSpPr>
          <p:nvPr/>
        </p:nvSpPr>
        <p:spPr bwMode="auto">
          <a:xfrm>
            <a:off x="1066800" y="762000"/>
            <a:ext cx="670560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alcohol consumption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automobile driving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coal industry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construction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food poisoning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iatrogenic</a:t>
            </a: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murder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mining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nuclear industry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opioid deaths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police work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smoking tobacco</a:t>
            </a:r>
          </a:p>
          <a:p>
            <a:pPr>
              <a:lnSpc>
                <a:spcPct val="90000"/>
              </a:lnSpc>
            </a:pPr>
            <a:endParaRPr lang="en-US" sz="900" b="1" dirty="0">
              <a:solidFill>
                <a:schemeClr val="bg1"/>
              </a:solidFill>
              <a:latin typeface="Times New Roman" charset="0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chemeClr val="bg1"/>
                </a:solidFill>
                <a:latin typeface="Times New Roman" charset="0"/>
              </a:rPr>
              <a:t>accidental falls </a:t>
            </a:r>
            <a:r>
              <a:rPr lang="en-US" b="1" dirty="0">
                <a:solidFill>
                  <a:schemeClr val="bg1"/>
                </a:solidFill>
                <a:latin typeface="Times New Roman" charset="0"/>
              </a:rPr>
              <a:t>(&gt; 65 </a:t>
            </a:r>
            <a:r>
              <a:rPr lang="en-US" b="1" dirty="0" err="1">
                <a:solidFill>
                  <a:schemeClr val="bg1"/>
                </a:solidFill>
                <a:latin typeface="Times New Roman" charset="0"/>
              </a:rPr>
              <a:t>yrs</a:t>
            </a:r>
            <a:r>
              <a:rPr lang="en-US" b="1" dirty="0">
                <a:solidFill>
                  <a:schemeClr val="bg1"/>
                </a:solidFill>
                <a:latin typeface="Times New Roman" charset="0"/>
              </a:rPr>
              <a:t> old)</a:t>
            </a:r>
          </a:p>
        </p:txBody>
      </p:sp>
    </p:spTree>
    <p:extLst>
      <p:ext uri="{BB962C8B-B14F-4D97-AF65-F5344CB8AC3E}">
        <p14:creationId xmlns:p14="http://schemas.microsoft.com/office/powerpoint/2010/main" val="198662556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67158</TotalTime>
  <Words>2286</Words>
  <Application>Microsoft Office PowerPoint</Application>
  <PresentationFormat>On-screen Show (4:3)</PresentationFormat>
  <Paragraphs>619</Paragraphs>
  <Slides>30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  <vt:variant>
        <vt:lpstr>Custom Shows</vt:lpstr>
      </vt:variant>
      <vt:variant>
        <vt:i4>1</vt:i4>
      </vt:variant>
    </vt:vector>
  </HeadingPairs>
  <TitlesOfParts>
    <vt:vector size="43" baseType="lpstr">
      <vt:lpstr>ＭＳ Ｐゴシック</vt:lpstr>
      <vt:lpstr>Arial</vt:lpstr>
      <vt:lpstr>Arial Narrow</vt:lpstr>
      <vt:lpstr>Calibri</vt:lpstr>
      <vt:lpstr>Helvetica</vt:lpstr>
      <vt:lpstr>Helvetica Neue</vt:lpstr>
      <vt:lpstr>Nueva Std Cond</vt:lpstr>
      <vt:lpstr>Stone Sans ITC TT-Semi</vt:lpstr>
      <vt:lpstr>Times New Roman</vt:lpstr>
      <vt:lpstr>Verdana</vt:lpstr>
      <vt:lpstr>Wingdings</vt:lpstr>
      <vt:lpstr>Office Theme</vt:lpstr>
      <vt:lpstr>PowerPoint Presentation</vt:lpstr>
      <vt:lpstr>PowerPoint Presentation</vt:lpstr>
      <vt:lpstr>LNT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But RH-TRU and HLW have different disposal pathways so the Tank EIS may not be correct</vt:lpstr>
      <vt:lpstr>RH-TRU and HLW have different disposal pathways, an EIS for grouting is more applicable and was actually performed. Comparing with the recent tank EIS, w/1G as Grouting in Place:</vt:lpstr>
      <vt:lpstr>PowerPoint Presentation</vt:lpstr>
      <vt:lpstr>Revised DOE 2006 Estimate of Savings for Adjusting Cleanup Costs to more Reasonable Alternative Standards for U.S. DOE sites</vt:lpstr>
      <vt:lpstr>PowerPoint Presentation</vt:lpstr>
      <vt:lpstr>Custom Show 1</vt:lpstr>
    </vt:vector>
  </TitlesOfParts>
  <Company>Hanford (MSP ver 2.0)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Department of Energy Richland Operations Office</dc:title>
  <dc:creator>karen sinclair</dc:creator>
  <cp:lastModifiedBy>Steve Baker</cp:lastModifiedBy>
  <cp:revision>1069</cp:revision>
  <dcterms:created xsi:type="dcterms:W3CDTF">2010-10-02T04:05:10Z</dcterms:created>
  <dcterms:modified xsi:type="dcterms:W3CDTF">2018-10-02T22:09:37Z</dcterms:modified>
</cp:coreProperties>
</file>

<file path=docProps/thumbnail.jpeg>
</file>